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90" r:id="rId2"/>
    <p:sldId id="291" r:id="rId3"/>
    <p:sldId id="327" r:id="rId4"/>
    <p:sldId id="324" r:id="rId5"/>
    <p:sldId id="323" r:id="rId6"/>
    <p:sldId id="362" r:id="rId7"/>
    <p:sldId id="301" r:id="rId8"/>
    <p:sldId id="334" r:id="rId9"/>
    <p:sldId id="316" r:id="rId10"/>
    <p:sldId id="305" r:id="rId11"/>
    <p:sldId id="302" r:id="rId12"/>
    <p:sldId id="307" r:id="rId13"/>
    <p:sldId id="318" r:id="rId14"/>
    <p:sldId id="342" r:id="rId15"/>
    <p:sldId id="343" r:id="rId16"/>
    <p:sldId id="337" r:id="rId17"/>
    <p:sldId id="346" r:id="rId18"/>
    <p:sldId id="350" r:id="rId19"/>
    <p:sldId id="311" r:id="rId20"/>
    <p:sldId id="340" r:id="rId21"/>
    <p:sldId id="347" r:id="rId22"/>
    <p:sldId id="333" r:id="rId23"/>
    <p:sldId id="345" r:id="rId24"/>
    <p:sldId id="349" r:id="rId25"/>
    <p:sldId id="303" r:id="rId26"/>
    <p:sldId id="351" r:id="rId27"/>
    <p:sldId id="353" r:id="rId28"/>
    <p:sldId id="355" r:id="rId29"/>
    <p:sldId id="357" r:id="rId30"/>
    <p:sldId id="352" r:id="rId31"/>
    <p:sldId id="354" r:id="rId32"/>
    <p:sldId id="356" r:id="rId33"/>
    <p:sldId id="358" r:id="rId34"/>
    <p:sldId id="359" r:id="rId35"/>
    <p:sldId id="360" r:id="rId36"/>
    <p:sldId id="361" r:id="rId37"/>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65A9D9"/>
    <a:srgbClr val="00ADED"/>
    <a:srgbClr val="FF0066"/>
    <a:srgbClr val="0000CC"/>
    <a:srgbClr val="005A9A"/>
    <a:srgbClr val="005D9D"/>
    <a:srgbClr val="005AFE"/>
    <a:srgbClr val="004E97"/>
    <a:srgbClr val="F9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68892" autoAdjust="0"/>
  </p:normalViewPr>
  <p:slideViewPr>
    <p:cSldViewPr snapToGrid="0">
      <p:cViewPr varScale="1">
        <p:scale>
          <a:sx n="77" d="100"/>
          <a:sy n="77" d="100"/>
        </p:scale>
        <p:origin x="2802"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碰撞風險評估法</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現在闡述一下本研究的模擬假設以及模擬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的行為</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首先，模擬環境的建置會符合數個假設</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駕駛能精準感測其他車輛狀態，且無視野遮擋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當最佳化無解時，車輛會根據情況施以最大減速度或最大加速度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模擬環境為一般台灣道路，車道寬為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公尺，最高限速為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70km/h</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快車道直行車朝向限制在</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85~95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度，且只能位於快車道內，以避免如右圖</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，快車道之直行車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過度變換朝</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向而非降低車速</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向來躲避碰撞風險</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由於指數分布模型形狀導</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致</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本研究總共進行了三種駕駛行為的模擬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第一為跟車行為，主要探討車輛追撞事故</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第二為超車行為，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自行選擇</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超車時機，可能會發生追撞及車輛擦撞的事故</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最後是無保護左轉行為，</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自行選</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擇的</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轉彎時機</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首先是跟車行為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如左圖所示，前車會以車速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行駛，車輛間初始車距皆設為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，後車的理想速度則為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本模擬共有三種情況</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第一，前車定速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。調整工況的參數有後車可接受風險，以及後車</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理想</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第二，前車週期性的變速，後車的</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。調整工況的參數有後車可接受風險，以及前車變速週期。</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第三為縱向的三車跟車行為，最前車執行週期為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秒的變速行駛，後方兩車的</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皆為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，最後方車輛的可接受風險設為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。中間車的可接受風險則是調整工況的參數。</a:t>
            </a:r>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在前車定速工況中，表格上半部分，後車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。車速差較小時可以看到不同可接受風險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的車輛之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差不多。隨著可接受風險變大，感到危險而開始減速的時間會比較晚，最短車距也會變小。</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表格下半部分，後車</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70-</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的工況，</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兩</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車速差來到</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30</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公里每小時</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。此時</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若</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後車可接受風險較大，會煞車不及會追撞前車；</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只有</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可接受風險小，也就是駕駛較保守能才能順利完成跟車。</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在前車變速工況中，表格上半部為前車週期為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24</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秒的三種結果。雖然</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皆</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跟車成功，但可以注意到，可接受風險為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時，最短車距僅</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0.048m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代表差點發生碰撞。可接受風險越小則兩車間最短車距越大、越安全。</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另一點值得注意的是，在可接受風險為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時，速度震盪的時間較短，代表較快貼合前車速度，進行跟車；過於激進或過於保守的可接受風險皆需要花費較長時間才能與前車速度達到貼合。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秒，前車變速急遽，車輛預測誤差會較大，因此相對高的可接受風險如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0.05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皆會發生碰撞，只有可接受風險為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在三車跟車的工況中，可以看到在中間車的可接受風險為較保守的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時會與後車發生追撞，而當中間車可接受風險為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反而不會導致後車與它發生碰撞。因此，當多台跟車時，並非一昧的保守駕駛就能避免碰撞發生。</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其次是超車行為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如左圖所示，慢車道初始車距設為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，慢車道前車會以定速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行駛，後車的理想速度則為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統一的車輛可接受風險</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55- </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的公況中可以看到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時，會讓快車道的間距過小，導致慢車道後車超車時，遭到第二台直行車追撞。</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時，超車車輛嘗試在第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台</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間超車失敗後，回到慢車道跟車，等到三台車全部通過才進行超車。</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時，慢車道後車反而一開始就會從第二及第三台直行車中間進行超車。</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的工況中可以看到，慢車道的後車在不同可接受風險下，皆會從第二及第三台直行車中間進行超車。當大家的可接受風險為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時，此行為都能順利完成。但是，當可接受風險為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時，由於超車車輛對快車道</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車之車距較保守，較晚執行超車，導致第三台直行車閃避不及追撞。</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從此實驗可得知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車輛間行為保守或激進，會影響快車的超車時機，在不同可接受風險下，皆可能導致不同駕駛決策行為，因此比起以保守行駛，更應該根據環境調整可接受風險。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如左圖所示，對向車道的三台直行車會以定速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行駛。可改變的工況參數有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轉彎車之車速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轉彎車的可接受風險</a:t>
            </a:r>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所有工況的轉彎結果如左表所示。可以看到當可接受風險為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時，也就是在沒有考慮風險的情況下，車輛只有在最安全的工況下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能成功通過。而可接受風險為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個工況中有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個成功。當可接受風險為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時，若是轉彎車速低，且直行車的間距較小，則轉彎車會耗費一段時間等三輛車都通過後才進行左轉。</a:t>
            </a: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最後對本研究的貢獻進行總結。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首先本研究透過改變駕駛可接受風險，探討不同駕駛風格對一些特定駕駛行為的影響。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此外建立了基於指數分布風險評估的駕駛行為模型，且可以適用於多種駕駛環境。</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以下也列出了幾點未來展望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提高模擬環境複雜度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使用更精確車輛模型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更好的碰撞風險分析方法</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加入人類社會行為</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首先是研究的背景。近年來越來越多自動駕駛的相關技術被開發及實裝於車輛上，發展自動駕駛技術可以減少人類的不當駕駛行為，目的為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mn-ea"/>
                <a:cs typeface="Times New Roman" panose="02020603050405020304" pitchFamily="18" charset="0"/>
              </a:rPr>
              <a:t>提高燃料使用效率</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減少交通</a:t>
            </a:r>
            <a:r>
              <a:rPr lang="zh-TW" altLang="zh-TW" sz="1800" kern="100" dirty="0">
                <a:effectLst/>
                <a:latin typeface="Calibri" panose="020F0502020204030204" pitchFamily="34" charset="0"/>
                <a:ea typeface="+mn-ea"/>
                <a:cs typeface="Times New Roman" panose="02020603050405020304" pitchFamily="18" charset="0"/>
              </a:rPr>
              <a:t>花費時間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降低交通事故的發生及危害</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然而如今全球能使用自駕車的區域相當有限，原因不僅在於軟硬體及感測器限制，還有牽扯到人的諸多議題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b="0" kern="12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200" dirty="0">
                <a:solidFill>
                  <a:schemeClr val="tx1"/>
                </a:solidFill>
                <a:effectLst/>
                <a:latin typeface="+mn-lt"/>
                <a:ea typeface="+mn-ea"/>
                <a:cs typeface="+mn-cs"/>
              </a:rPr>
              <a:t>最重要的是，自駕車該如何面對與人類駕駛行為上的差異</a:t>
            </a:r>
            <a:r>
              <a:rPr lang="en-US" altLang="zh-TW" sz="1800" b="0" kern="1200" dirty="0">
                <a:solidFill>
                  <a:schemeClr val="tx1"/>
                </a:solidFill>
                <a:effectLst/>
                <a:latin typeface="+mn-lt"/>
                <a:ea typeface="+mn-ea"/>
                <a:cs typeface="+mn-cs"/>
              </a:rPr>
              <a:t>? </a:t>
            </a:r>
            <a:r>
              <a:rPr lang="zh-TW" altLang="en-US" sz="1800" b="0" kern="1200" dirty="0">
                <a:solidFill>
                  <a:schemeClr val="tx1"/>
                </a:solidFill>
                <a:effectLst/>
                <a:latin typeface="+mn-lt"/>
                <a:ea typeface="+mn-ea"/>
                <a:cs typeface="+mn-cs"/>
              </a:rPr>
              <a:t>這已成為自駕車輛發展上的一大挑戰。</a:t>
            </a:r>
          </a:p>
          <a:p>
            <a:r>
              <a:rPr lang="zh-TW" altLang="en-US" sz="1800" b="0" kern="1200" dirty="0">
                <a:solidFill>
                  <a:schemeClr val="tx1"/>
                </a:solidFill>
                <a:effectLst/>
                <a:latin typeface="+mn-lt"/>
                <a:ea typeface="+mn-ea"/>
                <a:cs typeface="+mn-cs"/>
              </a:rPr>
              <a:t>看到投影片的右圖，有報告分析了自</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年美國舊金山的道路事故，黑色為純人類駕駛事故，白色為自駕車參與。結果顯示兩者間發生事故的類型有很大差異。</a:t>
            </a: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因此，這項研究的動機，起於探討自駕車與人類駕駛之差異。這個差異大致上可以分為兩部分，駕駛風格與社會行為。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由於在駕駛風格部分，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普遍上自駕車被認為較人類駕駛更為保守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本研究主要想對駕駛風格進行探討。</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而眾多影響駕駛風格的因素中，</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「可接受風險」最容易量化，也容易直觀上模擬對駕駛風格的影響。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因此，本研究的目的為基於「合適的碰撞風險評估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」透過改變駕駛可接受風險模擬不同駕駛風格會對交通的影響。</a:t>
            </a: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現在，我介紹本研究的實驗流程，右圖為流程圖，主要可以分為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模擬的前置作業</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駕駛行為模擬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終止模擬的判定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根據模擬的駕駛行為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進行工況參數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接著進到駕駛行為模型，</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兩個部分組成</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第一部分為碰撞風險評估。駕駛會根據路線計算理想狀態，並對其他車輛的未來狀</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進行預測後，進行碰撞風險評估。</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接下來駕駛會</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根據評估的風險</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進行最佳化碰撞迴避，透過最佳化方法找到小於可接受碰撞風險中與駕駛理想車輛狀態差距最小的駕駛行為，並更新車輛狀態。</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最後會根據更新的車輛狀態進行終止模擬的判定，判定條件有兩種</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當駕駛完成想指定的駕駛行為</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或碰撞發生時會終止模擬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如果都沒有符合以上條件則會回到上層迴圈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模擬結束後，</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此研究會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再根據結果進行分析</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本研究選用「基於指數分布的機率風險」作為風險評估方法。</a:t>
            </a:r>
          </a:p>
          <a:p>
            <a:pPr marL="0" indent="0">
              <a:buFont typeface="Arial" panose="020B0604020202020204" pitchFamily="34" charset="0"/>
              <a:buNone/>
            </a:pPr>
            <a:r>
              <a:rPr kumimoji="1" lang="zh-TW" altLang="en-US" dirty="0"/>
              <a:t>指數分布模型是基於行人動力學中社會力模型，用路人間排斥力與距離程指數負相關的假設而生的機率碰撞風險評估。</a:t>
            </a:r>
            <a:endParaRPr kumimoji="1" lang="en-US" altLang="zh-TW" dirty="0"/>
          </a:p>
          <a:p>
            <a:pPr marL="0" indent="0">
              <a:buFont typeface="Arial" panose="020B0604020202020204" pitchFamily="34" charset="0"/>
              <a:buNone/>
            </a:pPr>
            <a:r>
              <a:rPr kumimoji="1" lang="zh-TW" altLang="en-US" dirty="0"/>
              <a:t>在這裡，</a:t>
            </a:r>
            <a:r>
              <a:rPr kumimoji="1" lang="en-US" altLang="zh-TW" dirty="0" err="1"/>
              <a:t>rs</a:t>
            </a:r>
            <a:r>
              <a:rPr kumimoji="1" lang="zh-TW" altLang="en-US" dirty="0"/>
              <a:t>、</a:t>
            </a:r>
            <a:r>
              <a:rPr kumimoji="1" lang="en-US" altLang="zh-TW" dirty="0" err="1"/>
              <a:t>ro</a:t>
            </a:r>
            <a:r>
              <a:rPr kumimoji="1" lang="zh-TW" altLang="en-US" dirty="0"/>
              <a:t>都是車輛的碰撞邊界半徑，所以</a:t>
            </a:r>
            <a:r>
              <a:rPr kumimoji="1" lang="en-US" altLang="zh-TW" dirty="0"/>
              <a:t>(d-</a:t>
            </a:r>
            <a:r>
              <a:rPr kumimoji="1" lang="en-US" altLang="zh-TW" dirty="0" err="1"/>
              <a:t>rs</a:t>
            </a:r>
            <a:r>
              <a:rPr kumimoji="1" lang="en-US" altLang="zh-TW" dirty="0"/>
              <a:t>-</a:t>
            </a:r>
            <a:r>
              <a:rPr kumimoji="1" lang="en-US" altLang="zh-TW" dirty="0" err="1"/>
              <a:t>ro</a:t>
            </a:r>
            <a:r>
              <a:rPr kumimoji="1" lang="en-US" altLang="zh-TW" dirty="0"/>
              <a:t>)</a:t>
            </a:r>
            <a:r>
              <a:rPr kumimoji="1" lang="zh-TW" altLang="en-US" dirty="0"/>
              <a:t>，是兩車邊界之距離。</a:t>
            </a:r>
          </a:p>
          <a:p>
            <a:pPr marL="0" indent="0">
              <a:buFont typeface="Arial" panose="020B0604020202020204" pitchFamily="34" charset="0"/>
              <a:buNone/>
            </a:pPr>
            <a:r>
              <a:rPr kumimoji="1" lang="zh-TW" altLang="en-US" dirty="0"/>
              <a:t>而由指數分布模型構成的碰撞風險為</a:t>
            </a:r>
            <a:r>
              <a:rPr kumimoji="1" lang="en-US" altLang="zh-TW" dirty="0"/>
              <a:t>exponential </a:t>
            </a:r>
            <a:r>
              <a:rPr kumimoji="1" lang="zh-TW" altLang="en-US" dirty="0"/>
              <a:t>的 </a:t>
            </a:r>
            <a:r>
              <a:rPr kumimoji="1" lang="en-US" altLang="zh-TW" dirty="0"/>
              <a:t>– lambda </a:t>
            </a:r>
            <a:r>
              <a:rPr kumimoji="1" lang="zh-TW" altLang="en-US" dirty="0"/>
              <a:t>乘上兩車邊界之距離</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33763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對此研究使用的蛋形的碰撞邊界進行定義，車長為</a:t>
            </a:r>
            <a:r>
              <a:rPr kumimoji="1" lang="en-US" altLang="zh-TW" dirty="0"/>
              <a:t>L</a:t>
            </a:r>
            <a:r>
              <a:rPr kumimoji="1" lang="zh-TW" altLang="en-US" dirty="0"/>
              <a:t>，車寬為</a:t>
            </a:r>
            <a:r>
              <a:rPr kumimoji="1" lang="en-US" altLang="zh-TW" dirty="0"/>
              <a:t>w</a:t>
            </a:r>
            <a:r>
              <a:rPr kumimoji="1" lang="zh-TW" altLang="en-US" dirty="0"/>
              <a:t>。假設駕駛中心位於車寬正中間，距離車頭為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r>
              <a:rPr kumimoji="1" lang="zh-TW" altLang="en-US" dirty="0"/>
              <a:t>。</a:t>
            </a:r>
          </a:p>
          <a:p>
            <a:pPr marL="0" indent="0">
              <a:buFont typeface="Arial" panose="020B0604020202020204" pitchFamily="34" charset="0"/>
              <a:buNone/>
            </a:pPr>
            <a:r>
              <a:rPr kumimoji="1" lang="zh-TW" altLang="en-US" dirty="0"/>
              <a:t>以此點為中心可以把車輛碰撞邊界由兩個半橢圓組成，車頭方向橢圓長軸為</a:t>
            </a:r>
            <a:r>
              <a:rPr kumimoji="1" lang="en-US" altLang="zh-TW" dirty="0"/>
              <a:t>gamma L</a:t>
            </a:r>
            <a:r>
              <a:rPr kumimoji="1" lang="zh-TW" altLang="en-US" dirty="0"/>
              <a:t>，短軸為</a:t>
            </a:r>
            <a:r>
              <a:rPr kumimoji="1" lang="en-US" altLang="zh-TW" dirty="0"/>
              <a:t>w/2</a:t>
            </a:r>
            <a:r>
              <a:rPr kumimoji="1" lang="zh-TW" altLang="en-US" dirty="0"/>
              <a:t>半橢圓；車尾方向則長軸為</a:t>
            </a:r>
            <a:r>
              <a:rPr kumimoji="1" lang="en-US" altLang="zh-TW" dirty="0"/>
              <a:t>(1-gamma)*L</a:t>
            </a:r>
            <a:r>
              <a:rPr kumimoji="1" lang="zh-TW" altLang="en-US" dirty="0"/>
              <a:t>，短軸為</a:t>
            </a:r>
            <a:r>
              <a:rPr kumimoji="1" lang="en-US" altLang="zh-TW" dirty="0"/>
              <a:t>w/2</a:t>
            </a:r>
            <a:r>
              <a:rPr kumimoji="1" lang="zh-TW" altLang="en-US" dirty="0"/>
              <a:t>半橢圓，由此形成蛋形的碰撞半徑</a:t>
            </a:r>
            <a:r>
              <a:rPr kumimoji="1" lang="en-US" altLang="zh-TW" dirty="0" err="1"/>
              <a:t>rs</a:t>
            </a:r>
            <a:r>
              <a:rPr kumimoji="1" lang="zh-TW" altLang="en-US" dirty="0"/>
              <a:t>或</a:t>
            </a:r>
            <a:r>
              <a:rPr kumimoji="1" lang="en-US" altLang="zh-TW" dirty="0" err="1"/>
              <a:t>ro</a:t>
            </a:r>
            <a:r>
              <a:rPr kumimoji="1" lang="zh-TW" altLang="en-US" dirty="0"/>
              <a:t>。</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一般來說，在車輛行駛方向上障礙物，駕駛會感受到較大的碰撞可能性。因此，本研究假設駕駛對車輛朝向的敏感度較高，在較遠距離就會感受到危險。</a:t>
            </a:r>
          </a:p>
          <a:p>
            <a:r>
              <a:rPr lang="zh-TW" altLang="en-US" dirty="0"/>
              <a:t>本研究使用的指數分布模型，會根據車輛的</a:t>
            </a:r>
            <a:r>
              <a:rPr lang="en-US" altLang="zh-TW" dirty="0"/>
              <a:t>local</a:t>
            </a:r>
            <a:r>
              <a:rPr lang="zh-TW" altLang="en-US" dirty="0"/>
              <a:t>角度改變指數分布中的 </a:t>
            </a:r>
            <a:r>
              <a:rPr lang="en-US" altLang="zh-TW" dirty="0"/>
              <a:t>lambda</a:t>
            </a:r>
            <a:r>
              <a:rPr lang="zh-TW" altLang="en-US" dirty="0"/>
              <a:t>值，車輛朝向為</a:t>
            </a:r>
            <a:r>
              <a:rPr lang="en-US" altLang="zh-TW" dirty="0"/>
              <a:t>lambda longitudinal</a:t>
            </a:r>
            <a:r>
              <a:rPr lang="zh-TW" altLang="en-US" dirty="0"/>
              <a:t>；而車輛的側向為 </a:t>
            </a:r>
            <a:r>
              <a:rPr lang="en-US" altLang="zh-TW" dirty="0"/>
              <a:t>lambda lateral</a:t>
            </a:r>
            <a:r>
              <a:rPr lang="zh-TW" altLang="en-US" dirty="0"/>
              <a:t>。</a:t>
            </a:r>
          </a:p>
          <a:p>
            <a:r>
              <a:rPr lang="zh-TW" altLang="en-US" dirty="0"/>
              <a:t>可以看到在改變</a:t>
            </a:r>
            <a:r>
              <a:rPr lang="en-US" altLang="zh-TW" dirty="0"/>
              <a:t>lambda</a:t>
            </a:r>
            <a:r>
              <a:rPr lang="zh-TW" altLang="en-US" dirty="0"/>
              <a:t>值後，駕駛在前進方向能從更遠的地方感受到風險。</a:t>
            </a:r>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都被</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軸中</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1.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00.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0.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4.xml"/><Relationship Id="rId7" Type="http://schemas.openxmlformats.org/officeDocument/2006/relationships/image" Target="../media/image46.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emf"/><Relationship Id="rId5" Type="http://schemas.openxmlformats.org/officeDocument/2006/relationships/image" Target="../media/image44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5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55.png"/><Relationship Id="rId4" Type="http://schemas.openxmlformats.org/officeDocument/2006/relationships/notesSlide" Target="../notesSlides/notesSlide23.xml"/><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69.png"/><Relationship Id="rId5" Type="http://schemas.microsoft.com/office/2007/relationships/media" Target="../media/media7.mp4"/><Relationship Id="rId10" Type="http://schemas.openxmlformats.org/officeDocument/2006/relationships/image" Target="../media/image68.png"/><Relationship Id="rId4" Type="http://schemas.openxmlformats.org/officeDocument/2006/relationships/video" Target="../media/media6.mp4"/><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2.png"/><Relationship Id="rId4" Type="http://schemas.openxmlformats.org/officeDocument/2006/relationships/video" Target="../media/media9.mp4"/><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r>
              <a:rPr lang="zh-TW" altLang="en-US" sz="1800" b="1" dirty="0">
                <a:latin typeface="微軟正黑體"/>
                <a:cs typeface="Times New Roman"/>
              </a:rPr>
              <a:t>國立台灣大學機械工程所 設計組</a:t>
            </a:r>
            <a:br>
              <a:rPr lang="en" altLang="zh-TW" sz="18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b="1" dirty="0">
                <a:latin typeface="+mj-ea"/>
                <a:cs typeface="Times New Roman"/>
              </a:rPr>
              <a:t>詹魁元</a:t>
            </a:r>
            <a:r>
              <a:rPr lang="zh-TW" altLang="en-US" sz="1800" dirty="0">
                <a:latin typeface="+mj-ea"/>
                <a:cs typeface="Times New Roman"/>
              </a:rPr>
              <a:t>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
        <p:nvSpPr>
          <p:cNvPr id="5" name="文字方塊 4">
            <a:extLst>
              <a:ext uri="{FF2B5EF4-FFF2-40B4-BE49-F238E27FC236}">
                <a16:creationId xmlns:a16="http://schemas.microsoft.com/office/drawing/2014/main" id="{805698F2-9EDB-4282-9935-1DFE72A26BAC}"/>
              </a:ext>
            </a:extLst>
          </p:cNvPr>
          <p:cNvSpPr txBox="1"/>
          <p:nvPr/>
        </p:nvSpPr>
        <p:spPr>
          <a:xfrm>
            <a:off x="2575152" y="1877851"/>
            <a:ext cx="3993696" cy="923330"/>
          </a:xfrm>
          <a:prstGeom prst="rect">
            <a:avLst/>
          </a:prstGeom>
          <a:noFill/>
        </p:spPr>
        <p:txBody>
          <a:bodyPr wrap="square">
            <a:spAutoFit/>
          </a:bodyPr>
          <a:lstStyle/>
          <a:p>
            <a:endParaRPr lang="en-US" altLang="zh-TW" dirty="0">
              <a:latin typeface="Bahnschrift SemiBold Condensed" panose="020B0502040204020203" pitchFamily="34" charset="0"/>
            </a:endParaRPr>
          </a:p>
          <a:p>
            <a:r>
              <a:rPr lang="en-US" altLang="zh-TW" sz="3600" b="1" dirty="0" err="1">
                <a:solidFill>
                  <a:schemeClr val="bg2"/>
                </a:solidFill>
                <a:effectLst>
                  <a:outerShdw blurRad="38100" dist="38100" dir="2700000" algn="tl">
                    <a:srgbClr val="000000">
                      <a:alpha val="43137"/>
                    </a:srgbClr>
                  </a:outerShdw>
                </a:effectLst>
                <a:latin typeface="Bahnschrift SemiBold Condensed" panose="020B0502040204020203" pitchFamily="34" charset="0"/>
              </a:rPr>
              <a:t>iCMMT</a:t>
            </a:r>
            <a:r>
              <a:rPr lang="en-US" altLang="zh-TW" sz="3600" b="1" dirty="0">
                <a:solidFill>
                  <a:schemeClr val="bg2"/>
                </a:solidFill>
                <a:effectLst>
                  <a:outerShdw blurRad="38100" dist="38100" dir="2700000" algn="tl">
                    <a:srgbClr val="000000">
                      <a:alpha val="43137"/>
                    </a:srgbClr>
                  </a:outerShdw>
                </a:effectLst>
                <a:latin typeface="Bahnschrift SemiBold Condensed" panose="020B0502040204020203" pitchFamily="34" charset="0"/>
              </a:rPr>
              <a:t> and CSMMT 2024</a:t>
            </a:r>
            <a:endParaRPr lang="zh-TW" altLang="en-US" sz="3600" b="1" dirty="0">
              <a:solidFill>
                <a:schemeClr val="bg2"/>
              </a:solidFill>
              <a:effectLst>
                <a:outerShdw blurRad="38100" dist="38100" dir="2700000" algn="tl">
                  <a:srgbClr val="000000">
                    <a:alpha val="43137"/>
                  </a:srgbClr>
                </a:outerShdw>
              </a:effectLst>
              <a:latin typeface="Bahnschrift SemiBold Condensed" panose="020B0502040204020203" pitchFamily="34"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altLang="en-US" sz="2400" dirty="0">
                <a:ea typeface="+mj-lt"/>
                <a:cs typeface="+mj-lt"/>
              </a:rPr>
              <a:t>使用最佳化進行</a:t>
            </a:r>
            <a:r>
              <a:rPr lang="zh-TW" sz="2400" dirty="0">
                <a:ea typeface="+mj-lt"/>
                <a:cs typeface="+mj-lt"/>
              </a:rPr>
              <a:t>駕駛碰撞風險</a:t>
            </a:r>
            <a:r>
              <a:rPr lang="zh-TW" altLang="en-US" sz="2400" dirty="0">
                <a:ea typeface="+mj-lt"/>
                <a:cs typeface="+mj-lt"/>
              </a:rPr>
              <a:t>迴</a:t>
            </a:r>
            <a:r>
              <a:rPr lang="zh-TW" sz="2400" dirty="0">
                <a:ea typeface="+mj-lt"/>
                <a:cs typeface="+mj-lt"/>
              </a:rPr>
              <a:t>避</a:t>
            </a:r>
            <a:endParaRPr lang="zh-TW" altLang="en-US" sz="2400" dirty="0">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684828" y="4559962"/>
            <a:ext cx="6195768" cy="1703351"/>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a:t>
            </a:r>
            <a:endParaRPr lang="en-US" altLang="zh-TW" dirty="0"/>
          </a:p>
          <a:p>
            <a:pPr marL="285750" indent="-285750">
              <a:lnSpc>
                <a:spcPct val="150000"/>
              </a:lnSpc>
              <a:buFont typeface="Arial" panose="020B0604020202020204" pitchFamily="34" charset="0"/>
              <a:buChar char="•"/>
            </a:pPr>
            <a:r>
              <a:rPr lang="zh-TW" altLang="en-US" dirty="0"/>
              <a:t>一般台灣道路</a:t>
            </a:r>
            <a:r>
              <a:rPr lang="en-US" altLang="zh-TW" dirty="0"/>
              <a:t>(</a:t>
            </a:r>
            <a:r>
              <a:rPr lang="zh-TW" altLang="en-US" dirty="0"/>
              <a:t>車道寬為</a:t>
            </a:r>
            <a:r>
              <a:rPr lang="en-US" altLang="zh-TW" dirty="0"/>
              <a:t>3</a:t>
            </a:r>
            <a:r>
              <a:rPr lang="zh-TW" altLang="en-US" dirty="0"/>
              <a:t>公尺，最高限速為</a:t>
            </a:r>
            <a:r>
              <a:rPr lang="en-US" altLang="zh-TW" dirty="0"/>
              <a:t>70km/h)</a:t>
            </a:r>
          </a:p>
        </p:txBody>
      </p:sp>
      <p:pic>
        <p:nvPicPr>
          <p:cNvPr id="12" name="圖片 11">
            <a:extLst>
              <a:ext uri="{FF2B5EF4-FFF2-40B4-BE49-F238E27FC236}">
                <a16:creationId xmlns:a16="http://schemas.microsoft.com/office/drawing/2014/main" id="{323A4820-778C-471C-85F6-78019D6E4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12" y="1598408"/>
            <a:ext cx="1411152" cy="3365318"/>
          </a:xfrm>
          <a:prstGeom prst="rect">
            <a:avLst/>
          </a:prstGeom>
        </p:spPr>
      </p:pic>
      <p:pic>
        <p:nvPicPr>
          <p:cNvPr id="13" name="圖片 12">
            <a:extLst>
              <a:ext uri="{FF2B5EF4-FFF2-40B4-BE49-F238E27FC236}">
                <a16:creationId xmlns:a16="http://schemas.microsoft.com/office/drawing/2014/main" id="{71638FE8-6648-4B0C-9355-3E40DE38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970" y="1598408"/>
            <a:ext cx="1832655" cy="3410399"/>
          </a:xfrm>
          <a:prstGeom prst="rect">
            <a:avLst/>
          </a:prstGeom>
        </p:spPr>
      </p:pic>
      <p:pic>
        <p:nvPicPr>
          <p:cNvPr id="14" name="圖片 13">
            <a:extLst>
              <a:ext uri="{FF2B5EF4-FFF2-40B4-BE49-F238E27FC236}">
                <a16:creationId xmlns:a16="http://schemas.microsoft.com/office/drawing/2014/main" id="{DA86B507-5D5A-4D19-8A94-2A1436950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3331" y="1598408"/>
            <a:ext cx="2377542" cy="4188601"/>
          </a:xfrm>
          <a:prstGeom prst="rect">
            <a:avLst/>
          </a:prstGeom>
        </p:spPr>
      </p:pic>
      <p:sp>
        <p:nvSpPr>
          <p:cNvPr id="3" name="文字方塊 2">
            <a:extLst>
              <a:ext uri="{FF2B5EF4-FFF2-40B4-BE49-F238E27FC236}">
                <a16:creationId xmlns:a16="http://schemas.microsoft.com/office/drawing/2014/main" id="{F3B83FF2-CC98-4B64-9FD0-B62F84C18771}"/>
              </a:ext>
            </a:extLst>
          </p:cNvPr>
          <p:cNvSpPr txBox="1"/>
          <p:nvPr/>
        </p:nvSpPr>
        <p:spPr>
          <a:xfrm>
            <a:off x="684828" y="817435"/>
            <a:ext cx="1832655" cy="369332"/>
          </a:xfrm>
          <a:prstGeom prst="rect">
            <a:avLst/>
          </a:prstGeom>
          <a:noFill/>
        </p:spPr>
        <p:txBody>
          <a:bodyPr wrap="square" rtlCol="0">
            <a:spAutoFit/>
          </a:bodyPr>
          <a:lstStyle/>
          <a:p>
            <a:r>
              <a:rPr lang="zh-TW" altLang="en-US" b="1" dirty="0"/>
              <a:t>模擬駕駛行為</a:t>
            </a:r>
            <a:r>
              <a:rPr lang="en-US" altLang="zh-TW" b="1" dirty="0"/>
              <a:t>:</a:t>
            </a:r>
            <a:endParaRPr lang="zh-TW" altLang="en-US" b="1" dirty="0"/>
          </a:p>
        </p:txBody>
      </p:sp>
      <p:sp>
        <p:nvSpPr>
          <p:cNvPr id="6" name="文字方塊 5">
            <a:extLst>
              <a:ext uri="{FF2B5EF4-FFF2-40B4-BE49-F238E27FC236}">
                <a16:creationId xmlns:a16="http://schemas.microsoft.com/office/drawing/2014/main" id="{F30FF561-0425-45BB-8BFA-CAE224DED659}"/>
              </a:ext>
            </a:extLst>
          </p:cNvPr>
          <p:cNvSpPr txBox="1"/>
          <p:nvPr/>
        </p:nvSpPr>
        <p:spPr>
          <a:xfrm>
            <a:off x="2450112" y="1171411"/>
            <a:ext cx="1200275" cy="369332"/>
          </a:xfrm>
          <a:prstGeom prst="rect">
            <a:avLst/>
          </a:prstGeom>
          <a:solidFill>
            <a:schemeClr val="accent1"/>
          </a:solidFill>
        </p:spPr>
        <p:txBody>
          <a:bodyPr wrap="square" rtlCol="0">
            <a:spAutoFit/>
          </a:bodyPr>
          <a:lstStyle/>
          <a:p>
            <a:pPr algn="ctr"/>
            <a:r>
              <a:rPr lang="zh-TW" altLang="en-US" b="1" dirty="0"/>
              <a:t>跟車行為</a:t>
            </a:r>
          </a:p>
        </p:txBody>
      </p:sp>
      <p:sp>
        <p:nvSpPr>
          <p:cNvPr id="17" name="文字方塊 16">
            <a:extLst>
              <a:ext uri="{FF2B5EF4-FFF2-40B4-BE49-F238E27FC236}">
                <a16:creationId xmlns:a16="http://schemas.microsoft.com/office/drawing/2014/main" id="{4FD3FD46-6646-4439-81EB-2FCD1042E690}"/>
              </a:ext>
            </a:extLst>
          </p:cNvPr>
          <p:cNvSpPr txBox="1"/>
          <p:nvPr/>
        </p:nvSpPr>
        <p:spPr>
          <a:xfrm>
            <a:off x="4573608" y="1186767"/>
            <a:ext cx="1200275" cy="369332"/>
          </a:xfrm>
          <a:prstGeom prst="rect">
            <a:avLst/>
          </a:prstGeom>
          <a:solidFill>
            <a:schemeClr val="accent1"/>
          </a:solidFill>
        </p:spPr>
        <p:txBody>
          <a:bodyPr wrap="square" rtlCol="0">
            <a:spAutoFit/>
          </a:bodyPr>
          <a:lstStyle/>
          <a:p>
            <a:pPr algn="ctr"/>
            <a:r>
              <a:rPr lang="zh-TW" altLang="en-US" b="1" dirty="0"/>
              <a:t>超車行為</a:t>
            </a:r>
          </a:p>
        </p:txBody>
      </p:sp>
      <p:sp>
        <p:nvSpPr>
          <p:cNvPr id="18" name="文字方塊 17">
            <a:extLst>
              <a:ext uri="{FF2B5EF4-FFF2-40B4-BE49-F238E27FC236}">
                <a16:creationId xmlns:a16="http://schemas.microsoft.com/office/drawing/2014/main" id="{AC677F0A-A397-4DA6-9406-48515AFE4A02}"/>
              </a:ext>
            </a:extLst>
          </p:cNvPr>
          <p:cNvSpPr txBox="1"/>
          <p:nvPr/>
        </p:nvSpPr>
        <p:spPr>
          <a:xfrm>
            <a:off x="6745774" y="1186767"/>
            <a:ext cx="1832655" cy="369332"/>
          </a:xfrm>
          <a:prstGeom prst="rect">
            <a:avLst/>
          </a:prstGeom>
          <a:solidFill>
            <a:schemeClr val="accent1"/>
          </a:solidFill>
        </p:spPr>
        <p:txBody>
          <a:bodyPr wrap="square" rtlCol="0">
            <a:spAutoFit/>
          </a:bodyPr>
          <a:lstStyle/>
          <a:p>
            <a:pPr algn="ctr"/>
            <a:r>
              <a:rPr lang="zh-TW" altLang="en-US" b="1" dirty="0"/>
              <a:t>無保護左轉行為</a:t>
            </a:r>
          </a:p>
        </p:txBody>
      </p:sp>
    </p:spTree>
    <p:extLst>
      <p:ext uri="{BB962C8B-B14F-4D97-AF65-F5344CB8AC3E}">
        <p14:creationId xmlns:p14="http://schemas.microsoft.com/office/powerpoint/2010/main" val="3622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6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912811821"/>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912811821"/>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21</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21</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25</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43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sp>
        <p:nvSpPr>
          <p:cNvPr id="13" name="文字方塊 12">
            <a:extLst>
              <a:ext uri="{FF2B5EF4-FFF2-40B4-BE49-F238E27FC236}">
                <a16:creationId xmlns:a16="http://schemas.microsoft.com/office/drawing/2014/main" id="{D9F836A2-2E69-4C76-8A2C-44D9202A7421}"/>
              </a:ext>
            </a:extLst>
          </p:cNvPr>
          <p:cNvSpPr txBox="1"/>
          <p:nvPr/>
        </p:nvSpPr>
        <p:spPr>
          <a:xfrm>
            <a:off x="3925570" y="936427"/>
            <a:ext cx="5064988" cy="1631216"/>
          </a:xfrm>
          <a:prstGeom prst="rect">
            <a:avLst/>
          </a:prstGeom>
          <a:noFill/>
        </p:spPr>
        <p:txBody>
          <a:bodyPr wrap="square">
            <a:spAutoFit/>
          </a:bodyPr>
          <a:lstStyle/>
          <a:p>
            <a:pPr>
              <a:lnSpc>
                <a:spcPct val="200000"/>
              </a:lnSpc>
            </a:pPr>
            <a:r>
              <a:rPr lang="zh-TW" altLang="en-US" sz="2000" b="1" dirty="0">
                <a:solidFill>
                  <a:srgbClr val="0070C0"/>
                </a:solidFill>
                <a:latin typeface="+mj-ea"/>
                <a:ea typeface="+mj-ea"/>
                <a:cs typeface="Arial"/>
              </a:rPr>
              <a:t>自動駕駛車輛發展挑戰</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人類駕駛行為差異</a:t>
            </a:r>
          </a:p>
          <a:p>
            <a:r>
              <a:rPr lang="en-US" altLang="zh-TW" sz="2000" dirty="0">
                <a:latin typeface="+mj-ea"/>
                <a:ea typeface="+mj-ea"/>
                <a:cs typeface="Arial"/>
              </a:rPr>
              <a:t>2017~2020</a:t>
            </a:r>
            <a:r>
              <a:rPr lang="zh-TW" altLang="en-US" sz="2000" dirty="0">
                <a:latin typeface="+mj-ea"/>
                <a:ea typeface="+mj-ea"/>
                <a:cs typeface="Arial"/>
              </a:rPr>
              <a:t>年美國舊金山的道路事故報</a:t>
            </a:r>
            <a:r>
              <a:rPr lang="en-US" altLang="zh-TW" sz="2000" dirty="0">
                <a:latin typeface="+mj-ea"/>
                <a:ea typeface="+mj-ea"/>
                <a:cs typeface="Arial"/>
              </a:rPr>
              <a:t>[1]</a:t>
            </a:r>
            <a:r>
              <a:rPr lang="zh-TW" altLang="en-US" sz="2000" dirty="0">
                <a:latin typeface="+mj-ea"/>
                <a:ea typeface="+mj-ea"/>
                <a:cs typeface="Arial"/>
              </a:rPr>
              <a:t>告顯示，有自駕車參與之交通事故，與純人類駕駛</a:t>
            </a:r>
            <a:r>
              <a:rPr lang="zh-TW" altLang="en-US" sz="2000" dirty="0">
                <a:solidFill>
                  <a:srgbClr val="FF0000"/>
                </a:solidFill>
                <a:latin typeface="+mj-ea"/>
                <a:ea typeface="+mj-ea"/>
                <a:cs typeface="Arial"/>
              </a:rPr>
              <a:t>事故類型有顯著差異</a:t>
            </a:r>
            <a:endParaRPr lang="en-US" altLang="zh-TW" sz="2000" dirty="0">
              <a:solidFill>
                <a:srgbClr val="FF0000"/>
              </a:solidFill>
              <a:latin typeface="+mj-ea"/>
              <a:ea typeface="+mj-ea"/>
              <a:cs typeface="Arial"/>
            </a:endParaRPr>
          </a:p>
        </p:txBody>
      </p:sp>
      <p:grpSp>
        <p:nvGrpSpPr>
          <p:cNvPr id="5" name="群組 4">
            <a:extLst>
              <a:ext uri="{FF2B5EF4-FFF2-40B4-BE49-F238E27FC236}">
                <a16:creationId xmlns:a16="http://schemas.microsoft.com/office/drawing/2014/main" id="{0D711349-CAD7-48E1-94DD-F0B26D5B47FA}"/>
              </a:ext>
            </a:extLst>
          </p:cNvPr>
          <p:cNvGrpSpPr/>
          <p:nvPr/>
        </p:nvGrpSpPr>
        <p:grpSpPr>
          <a:xfrm>
            <a:off x="1840582" y="2705550"/>
            <a:ext cx="5432352" cy="3539363"/>
            <a:chOff x="10166382" y="4052291"/>
            <a:chExt cx="5629428" cy="3148481"/>
          </a:xfrm>
        </p:grpSpPr>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10166382" y="4252899"/>
              <a:ext cx="5629428" cy="2947873"/>
            </a:xfrm>
            <a:prstGeom prst="rect">
              <a:avLst/>
            </a:prstGeom>
          </p:spPr>
        </p:pic>
        <p:sp>
          <p:nvSpPr>
            <p:cNvPr id="11" name="文字方塊 10">
              <a:extLst>
                <a:ext uri="{FF2B5EF4-FFF2-40B4-BE49-F238E27FC236}">
                  <a16:creationId xmlns:a16="http://schemas.microsoft.com/office/drawing/2014/main" id="{7327645C-BDB4-416B-B1CE-B33A75660A18}"/>
                </a:ext>
              </a:extLst>
            </p:cNvPr>
            <p:cNvSpPr txBox="1"/>
            <p:nvPr/>
          </p:nvSpPr>
          <p:spPr>
            <a:xfrm>
              <a:off x="12185673" y="4052291"/>
              <a:ext cx="1758815" cy="276999"/>
            </a:xfrm>
            <a:prstGeom prst="rect">
              <a:avLst/>
            </a:prstGeom>
            <a:noFill/>
          </p:spPr>
          <p:txBody>
            <a:bodyPr wrap="none" rtlCol="0">
              <a:spAutoFit/>
            </a:bodyPr>
            <a:lstStyle/>
            <a:p>
              <a:r>
                <a:rPr lang="zh-TW" altLang="en-US" sz="1200" dirty="0">
                  <a:latin typeface="+mn-ea"/>
                </a:rPr>
                <a:t>自駕車參與事故差異</a:t>
              </a:r>
              <a:r>
                <a:rPr lang="en-US" altLang="zh-TW" sz="1200" dirty="0">
                  <a:latin typeface="+mn-ea"/>
                </a:rPr>
                <a:t>[1]</a:t>
              </a:r>
              <a:endParaRPr lang="zh-TW" altLang="en-US" sz="1200" dirty="0">
                <a:latin typeface="+mn-ea"/>
              </a:endParaRPr>
            </a:p>
          </p:txBody>
        </p:sp>
      </p:gr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36</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820441" y="3131360"/>
            <a:ext cx="5442573" cy="1477328"/>
          </a:xfrm>
          <a:prstGeom prst="rect">
            <a:avLst/>
          </a:prstGeom>
          <a:noFill/>
        </p:spPr>
        <p:txBody>
          <a:bodyPr wrap="square">
            <a:spAutoFit/>
          </a:bodyPr>
          <a:lstStyle/>
          <a:p>
            <a:pPr>
              <a:lnSpc>
                <a:spcPct val="200000"/>
              </a:lnSpc>
            </a:pPr>
            <a:r>
              <a:rPr lang="zh-TW" altLang="en-US" b="1" dirty="0">
                <a:latin typeface="+mj-ea"/>
                <a:ea typeface="+mj-ea"/>
              </a:rPr>
              <a:t>影響駕駛風格的因素</a:t>
            </a:r>
            <a:r>
              <a:rPr lang="en-US" altLang="zh-TW" b="1" dirty="0">
                <a:latin typeface="+mj-ea"/>
                <a:ea typeface="+mj-ea"/>
              </a:rPr>
              <a:t>:</a:t>
            </a:r>
          </a:p>
          <a:p>
            <a:endParaRPr lang="en-US" altLang="zh-TW" b="1" dirty="0">
              <a:latin typeface="+mj-ea"/>
              <a:ea typeface="+mj-ea"/>
            </a:endParaRPr>
          </a:p>
          <a:p>
            <a:r>
              <a:rPr lang="zh-TW" altLang="en-US" sz="1800" dirty="0">
                <a:latin typeface="+mj-ea"/>
                <a:ea typeface="+mj-ea"/>
                <a:cs typeface="Arial"/>
              </a:rPr>
              <a:t> </a:t>
            </a:r>
            <a:r>
              <a:rPr lang="zh-TW" altLang="en-US" sz="1800" dirty="0">
                <a:solidFill>
                  <a:srgbClr val="FF0000"/>
                </a:solidFill>
                <a:latin typeface="+mj-ea"/>
                <a:ea typeface="+mj-ea"/>
                <a:cs typeface="Arial"/>
              </a:rPr>
              <a:t>影響駕駛風格因素中，</a:t>
            </a:r>
            <a:r>
              <a:rPr lang="zh-TW" altLang="en-US" dirty="0">
                <a:solidFill>
                  <a:srgbClr val="FF0000"/>
                </a:solidFill>
                <a:latin typeface="+mj-ea"/>
                <a:ea typeface="+mj-ea"/>
                <a:cs typeface="Arial"/>
              </a:rPr>
              <a:t>「可接受風險」為最容易</a:t>
            </a:r>
            <a:r>
              <a:rPr lang="zh-TW" altLang="en-US" sz="1800" dirty="0">
                <a:solidFill>
                  <a:srgbClr val="FF0000"/>
                </a:solidFill>
                <a:latin typeface="+mj-ea"/>
                <a:ea typeface="+mj-ea"/>
                <a:cs typeface="Arial"/>
              </a:rPr>
              <a:t>量化之因子，</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4994302"/>
            <a:ext cx="8077226" cy="830997"/>
          </a:xfrm>
          <a:prstGeom prst="rect">
            <a:avLst/>
          </a:prstGeom>
          <a:noFill/>
        </p:spPr>
        <p:txBody>
          <a:bodyPr wrap="square" rtlCol="0">
            <a:spAutoFit/>
          </a:bodyPr>
          <a:lstStyle/>
          <a:p>
            <a:r>
              <a:rPr lang="zh-TW" altLang="en-US" sz="2400" b="1" dirty="0">
                <a:solidFill>
                  <a:srgbClr val="0070C0"/>
                </a:solidFill>
                <a:latin typeface="+mj-ea"/>
                <a:ea typeface="+mj-ea"/>
              </a:rPr>
              <a:t>研究目的</a:t>
            </a:r>
            <a:r>
              <a:rPr lang="en-US" altLang="zh-TW" sz="2400" b="1" dirty="0">
                <a:solidFill>
                  <a:srgbClr val="0070C0"/>
                </a:solidFill>
                <a:latin typeface="+mj-ea"/>
                <a:ea typeface="+mj-ea"/>
              </a:rPr>
              <a:t>:</a:t>
            </a:r>
            <a:r>
              <a:rPr lang="zh-TW" altLang="en-US" sz="2400" b="1" dirty="0">
                <a:solidFill>
                  <a:srgbClr val="0070C0"/>
                </a:solidFill>
                <a:latin typeface="+mj-ea"/>
                <a:ea typeface="+mj-ea"/>
              </a:rPr>
              <a:t> </a:t>
            </a:r>
            <a:r>
              <a:rPr lang="zh-TW" altLang="en-US" sz="2400" b="1" dirty="0">
                <a:latin typeface="+mj-ea"/>
                <a:ea typeface="+mj-ea"/>
              </a:rPr>
              <a:t>基於「合適的碰撞風險評估法」，透過改變駕駛</a:t>
            </a:r>
            <a:r>
              <a:rPr lang="en-US" altLang="zh-TW" sz="2400" b="1" dirty="0">
                <a:latin typeface="+mj-ea"/>
                <a:ea typeface="+mj-ea"/>
              </a:rPr>
              <a:t>	</a:t>
            </a:r>
            <a:r>
              <a:rPr lang="zh-TW" altLang="en-US" sz="2400" b="1" dirty="0">
                <a:latin typeface="+mj-ea"/>
                <a:ea typeface="+mj-ea"/>
              </a:rPr>
              <a:t>      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820441" y="1605300"/>
            <a:ext cx="4565673" cy="2308324"/>
          </a:xfrm>
          <a:prstGeom prst="rect">
            <a:avLst/>
          </a:prstGeom>
          <a:noFill/>
        </p:spPr>
        <p:txBody>
          <a:bodyPr wrap="none" rtlCol="0">
            <a:spAutoFit/>
          </a:bodyPr>
          <a:lstStyle/>
          <a:p>
            <a:r>
              <a:rPr lang="zh-TW" altLang="en-US" b="1" dirty="0">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
        <p:nvSpPr>
          <p:cNvPr id="14" name="文字方塊 13">
            <a:extLst>
              <a:ext uri="{FF2B5EF4-FFF2-40B4-BE49-F238E27FC236}">
                <a16:creationId xmlns:a16="http://schemas.microsoft.com/office/drawing/2014/main" id="{F1CC9AFE-AABD-4C96-83B6-73DE7C716A77}"/>
              </a:ext>
            </a:extLst>
          </p:cNvPr>
          <p:cNvSpPr txBox="1"/>
          <p:nvPr/>
        </p:nvSpPr>
        <p:spPr>
          <a:xfrm>
            <a:off x="440473" y="994293"/>
            <a:ext cx="6646127" cy="461665"/>
          </a:xfrm>
          <a:prstGeom prst="rect">
            <a:avLst/>
          </a:prstGeom>
          <a:noFill/>
        </p:spPr>
        <p:txBody>
          <a:bodyPr wrap="square" rtlCol="0">
            <a:spAutoFit/>
          </a:bodyPr>
          <a:lstStyle/>
          <a:p>
            <a:r>
              <a:rPr lang="zh-TW" altLang="en-US" sz="2400" b="1" dirty="0">
                <a:solidFill>
                  <a:srgbClr val="0070C0"/>
                </a:solidFill>
                <a:latin typeface="+mj-ea"/>
                <a:ea typeface="+mj-ea"/>
              </a:rPr>
              <a:t>研究動機</a:t>
            </a:r>
            <a:r>
              <a:rPr lang="en-US" altLang="zh-TW" sz="2400" b="1" dirty="0">
                <a:solidFill>
                  <a:srgbClr val="0070C0"/>
                </a:solidFill>
                <a:latin typeface="+mj-ea"/>
                <a:ea typeface="+mj-ea"/>
              </a:rPr>
              <a:t>:</a:t>
            </a:r>
            <a:r>
              <a:rPr lang="zh-TW" altLang="en-US" sz="2400" b="1" dirty="0">
                <a:solidFill>
                  <a:srgbClr val="0070C0"/>
                </a:solidFill>
                <a:latin typeface="+mj-ea"/>
                <a:ea typeface="+mj-ea"/>
              </a:rPr>
              <a:t> </a:t>
            </a:r>
            <a:r>
              <a:rPr lang="zh-TW" altLang="en-US" sz="2400" b="1" dirty="0">
                <a:latin typeface="+mj-ea"/>
                <a:ea typeface="+mj-ea"/>
              </a:rPr>
              <a:t>探討自駕車與人類駕駛之差異</a:t>
            </a: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228013"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將</a:t>
            </a:r>
            <a:r>
              <a:rPr lang="en-US" altLang="zh-TW" dirty="0">
                <a:latin typeface="+mj-lt"/>
                <a:ea typeface="+mj-ea"/>
              </a:rPr>
              <a:t>“</a:t>
            </a:r>
            <a:r>
              <a:rPr lang="zh-TW" altLang="en-US" dirty="0">
                <a:latin typeface="+mj-lt"/>
                <a:ea typeface="+mj-ea"/>
              </a:rPr>
              <a:t>可接受風險</a:t>
            </a:r>
            <a:r>
              <a:rPr lang="en-US" altLang="zh-TW" dirty="0">
                <a:latin typeface="+mj-lt"/>
                <a:ea typeface="+mj-ea"/>
              </a:rPr>
              <a:t>”</a:t>
            </a:r>
            <a:r>
              <a:rPr lang="zh-TW" altLang="en-US" dirty="0">
                <a:latin typeface="+mj-lt"/>
                <a:ea typeface="+mj-ea"/>
              </a:rPr>
              <a:t>設為限制，在範圍內透過最佳化方法找到</a:t>
            </a:r>
            <a:r>
              <a:rPr lang="zh-TW" altLang="en-US" dirty="0">
                <a:latin typeface="+mj-ea"/>
                <a:ea typeface="+mj-ea"/>
              </a:rPr>
              <a:t>與駕駛理想行為差距最小之車輛狀態，並更新車輛狀態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碰撞風險評估法</a:t>
            </a:r>
            <a:r>
              <a:rPr lang="en-US" altLang="zh-TW" sz="2400" dirty="0">
                <a:latin typeface="+mj-ea"/>
                <a:cs typeface="+mj-lt"/>
              </a:rPr>
              <a:t>—</a:t>
            </a:r>
            <a:r>
              <a:rPr lang="zh-TW" altLang="en-US" sz="2400" dirty="0">
                <a:latin typeface="+mj-ea"/>
                <a:cs typeface="+mj-lt"/>
              </a:rPr>
              <a:t>指數分布機率風險模型</a:t>
            </a:r>
            <a:r>
              <a:rPr lang="en-US" altLang="zh-TW" sz="2400" dirty="0">
                <a:latin typeface="+mj-ea"/>
                <a:cs typeface="+mj-lt"/>
              </a:rPr>
              <a:t>:</a:t>
            </a:r>
            <a:r>
              <a:rPr lang="zh-TW" altLang="en-US" sz="2400" dirty="0">
                <a:latin typeface="+mj-ea"/>
                <a:cs typeface="+mj-lt"/>
              </a:rPr>
              <a:t> 碰撞風險 </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rotWithShape="1">
          <a:blip r:embed="rId3"/>
          <a:srcRect l="-115" t="6825" r="-230" b="6090"/>
          <a:stretch/>
        </p:blipFill>
        <p:spPr>
          <a:xfrm>
            <a:off x="1317118" y="4027921"/>
            <a:ext cx="6172879" cy="1963677"/>
          </a:xfrm>
          <a:prstGeom prst="rect">
            <a:avLst/>
          </a:prstGeom>
        </p:spPr>
      </p:pic>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BB4DA3AE-DCD9-4B66-8722-71B7E55F6D67}"/>
                  </a:ext>
                </a:extLst>
              </p:cNvPr>
              <p:cNvSpPr txBox="1"/>
              <p:nvPr/>
            </p:nvSpPr>
            <p:spPr>
              <a:xfrm>
                <a:off x="493293" y="1517882"/>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493293" y="1517882"/>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9884689-2358-49D9-B578-2212DC6917D2}"/>
                  </a:ext>
                </a:extLst>
              </p:cNvPr>
              <p:cNvSpPr txBox="1"/>
              <p:nvPr/>
            </p:nvSpPr>
            <p:spPr>
              <a:xfrm>
                <a:off x="855444" y="2600788"/>
                <a:ext cx="3922295" cy="923330"/>
              </a:xfrm>
              <a:prstGeom prst="rect">
                <a:avLst/>
              </a:prstGeom>
              <a:noFill/>
            </p:spPr>
            <p:txBody>
              <a:bodyPr wrap="square" rtlCol="0">
                <a:spAutoFit/>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𝑠</m:t>
                        </m:r>
                      </m:sub>
                    </m:sSub>
                  </m:oMath>
                </a14:m>
                <a:r>
                  <a:rPr lang="en-US" altLang="zh-TW" dirty="0"/>
                  <a:t>: </a:t>
                </a:r>
                <a:r>
                  <a:rPr lang="zh-TW" altLang="en-US" dirty="0"/>
                  <a:t>車輛之碰撞邊界半徑</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𝑜</m:t>
                        </m:r>
                      </m:sub>
                    </m:sSub>
                  </m:oMath>
                </a14:m>
                <a:r>
                  <a:rPr lang="en-US" altLang="zh-TW" dirty="0"/>
                  <a:t>: </a:t>
                </a:r>
                <a:r>
                  <a:rPr lang="zh-TW" altLang="en-US" dirty="0"/>
                  <a:t>障礙物車輛車輛之碰撞邊界半徑</a:t>
                </a:r>
                <a:endParaRPr lang="en-US" altLang="zh-TW" dirty="0"/>
              </a:p>
              <a:p>
                <a14:m>
                  <m:oMath xmlns:m="http://schemas.openxmlformats.org/officeDocument/2006/math">
                    <m:r>
                      <a:rPr lang="en-US" altLang="zh-TW" b="0" i="1" smtClean="0">
                        <a:latin typeface="Cambria Math" panose="02040503050406030204" pitchFamily="18" charset="0"/>
                      </a:rPr>
                      <m:t>⇒</m:t>
                    </m:r>
                    <m:r>
                      <a:rPr lang="en-US" altLang="zh-TW" b="0" i="1" smtClean="0">
                        <a:latin typeface="Cambria Math" panose="02040503050406030204" pitchFamily="18" charset="0"/>
                      </a:rPr>
                      <m:t>𝑑</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𝑜</m:t>
                        </m:r>
                      </m:sub>
                    </m:sSub>
                  </m:oMath>
                </a14:m>
                <a:r>
                  <a:rPr lang="zh-TW" altLang="en-US" dirty="0"/>
                  <a:t> </a:t>
                </a:r>
                <a:r>
                  <a:rPr lang="en-US" altLang="zh-TW" dirty="0"/>
                  <a:t>: </a:t>
                </a:r>
                <a:r>
                  <a:rPr lang="zh-TW" altLang="en-US" dirty="0"/>
                  <a:t>兩車邊界之距離</a:t>
                </a:r>
              </a:p>
            </p:txBody>
          </p:sp>
        </mc:Choice>
        <mc:Fallback>
          <p:sp>
            <p:nvSpPr>
              <p:cNvPr id="8" name="文字方塊 7">
                <a:extLst>
                  <a:ext uri="{FF2B5EF4-FFF2-40B4-BE49-F238E27FC236}">
                    <a16:creationId xmlns:a16="http://schemas.microsoft.com/office/drawing/2014/main" id="{39884689-2358-49D9-B578-2212DC6917D2}"/>
                  </a:ext>
                </a:extLst>
              </p:cNvPr>
              <p:cNvSpPr txBox="1">
                <a:spLocks noRot="1" noChangeAspect="1" noMove="1" noResize="1" noEditPoints="1" noAdjustHandles="1" noChangeArrowheads="1" noChangeShapeType="1" noTextEdit="1"/>
              </p:cNvSpPr>
              <p:nvPr/>
            </p:nvSpPr>
            <p:spPr>
              <a:xfrm>
                <a:off x="855444" y="2600788"/>
                <a:ext cx="3922295" cy="923330"/>
              </a:xfrm>
              <a:prstGeom prst="rect">
                <a:avLst/>
              </a:prstGeom>
              <a:blipFill>
                <a:blip r:embed="rId5"/>
                <a:stretch>
                  <a:fillRect t="-3974" b="-993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50609284-AF0E-4C65-ADAF-6CA42B1A0FBE}"/>
                  </a:ext>
                </a:extLst>
              </p:cNvPr>
              <p:cNvSpPr txBox="1"/>
              <p:nvPr/>
            </p:nvSpPr>
            <p:spPr>
              <a:xfrm>
                <a:off x="450937" y="900677"/>
                <a:ext cx="1669047" cy="369332"/>
              </a:xfrm>
              <a:prstGeom prst="rect">
                <a:avLst/>
              </a:prstGeom>
              <a:noFill/>
            </p:spPr>
            <p:txBody>
              <a:bodyPr wrap="none" rtlCol="0">
                <a:spAutoFit/>
              </a:bodyPr>
              <a:lstStyle/>
              <a:p>
                <a:r>
                  <a:rPr lang="zh-TW" altLang="en-US" b="1" dirty="0">
                    <a:solidFill>
                      <a:srgbClr val="0070C0"/>
                    </a:solidFill>
                  </a:rPr>
                  <a:t>碰撞風險</a:t>
                </a:r>
                <a14:m>
                  <m:oMath xmlns:m="http://schemas.openxmlformats.org/officeDocument/2006/math">
                    <m:r>
                      <a:rPr lang="en-US" altLang="zh-TW" b="1" i="1" smtClean="0">
                        <a:solidFill>
                          <a:srgbClr val="0070C0"/>
                        </a:solidFill>
                        <a:latin typeface="Cambria Math" panose="02040503050406030204" pitchFamily="18" charset="0"/>
                      </a:rPr>
                      <m:t>𝒑</m:t>
                    </m:r>
                    <m:r>
                      <a:rPr lang="en-US" altLang="zh-TW" b="1" i="1" smtClean="0">
                        <a:solidFill>
                          <a:srgbClr val="0070C0"/>
                        </a:solidFill>
                        <a:latin typeface="Cambria Math" panose="02040503050406030204" pitchFamily="18" charset="0"/>
                      </a:rPr>
                      <m:t>(</m:t>
                    </m:r>
                    <m:r>
                      <a:rPr lang="en-US" altLang="zh-TW" b="1" i="1" smtClean="0">
                        <a:solidFill>
                          <a:srgbClr val="0070C0"/>
                        </a:solidFill>
                        <a:latin typeface="Cambria Math" panose="02040503050406030204" pitchFamily="18" charset="0"/>
                      </a:rPr>
                      <m:t>𝒅</m:t>
                    </m:r>
                    <m:r>
                      <a:rPr lang="en-US" altLang="zh-TW" b="1" i="1" smtClean="0">
                        <a:solidFill>
                          <a:srgbClr val="0070C0"/>
                        </a:solidFill>
                        <a:latin typeface="Cambria Math" panose="02040503050406030204" pitchFamily="18" charset="0"/>
                      </a:rPr>
                      <m:t>)</m:t>
                    </m:r>
                  </m:oMath>
                </a14:m>
                <a:r>
                  <a:rPr lang="en-US" altLang="zh-TW" b="1" dirty="0">
                    <a:solidFill>
                      <a:srgbClr val="0070C0"/>
                    </a:solidFill>
                  </a:rPr>
                  <a:t>:</a:t>
                </a:r>
                <a:endParaRPr lang="zh-TW" altLang="en-US" b="1" dirty="0">
                  <a:solidFill>
                    <a:srgbClr val="0070C0"/>
                  </a:solidFill>
                </a:endParaRPr>
              </a:p>
            </p:txBody>
          </p:sp>
        </mc:Choice>
        <mc:Fallback>
          <p:sp>
            <p:nvSpPr>
              <p:cNvPr id="21" name="文字方塊 20">
                <a:extLst>
                  <a:ext uri="{FF2B5EF4-FFF2-40B4-BE49-F238E27FC236}">
                    <a16:creationId xmlns:a16="http://schemas.microsoft.com/office/drawing/2014/main" id="{50609284-AF0E-4C65-ADAF-6CA42B1A0FBE}"/>
                  </a:ext>
                </a:extLst>
              </p:cNvPr>
              <p:cNvSpPr txBox="1">
                <a:spLocks noRot="1" noChangeAspect="1" noMove="1" noResize="1" noEditPoints="1" noAdjustHandles="1" noChangeArrowheads="1" noChangeShapeType="1" noTextEdit="1"/>
              </p:cNvSpPr>
              <p:nvPr/>
            </p:nvSpPr>
            <p:spPr>
              <a:xfrm>
                <a:off x="450937" y="900677"/>
                <a:ext cx="1669047" cy="369332"/>
              </a:xfrm>
              <a:prstGeom prst="rect">
                <a:avLst/>
              </a:prstGeom>
              <a:blipFill>
                <a:blip r:embed="rId6"/>
                <a:stretch>
                  <a:fillRect l="-3285" t="-10000" r="-2920"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1454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7</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碰撞風險評估法</a:t>
            </a:r>
            <a:r>
              <a:rPr lang="en-US" altLang="zh-TW" sz="2400" dirty="0">
                <a:latin typeface="+mj-ea"/>
                <a:cs typeface="+mj-lt"/>
              </a:rPr>
              <a:t>—</a:t>
            </a:r>
            <a:r>
              <a:rPr lang="zh-TW" altLang="en-US" sz="2400" dirty="0">
                <a:latin typeface="+mj-ea"/>
                <a:cs typeface="+mj-lt"/>
              </a:rPr>
              <a:t>指數分布機率風險模型</a:t>
            </a:r>
            <a:r>
              <a:rPr lang="en-US" altLang="zh-TW" sz="2400" dirty="0">
                <a:latin typeface="+mj-ea"/>
                <a:cs typeface="+mj-lt"/>
              </a:rPr>
              <a:t>:</a:t>
            </a:r>
            <a:r>
              <a:rPr lang="zh-TW" altLang="en-US" sz="2400" dirty="0">
                <a:latin typeface="+mj-ea"/>
                <a:cs typeface="+mj-lt"/>
              </a:rPr>
              <a:t>蛋形碰撞邊界</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3DD35CF4-338E-4309-A728-D69165D2727C}"/>
                  </a:ext>
                </a:extLst>
              </p:cNvPr>
              <p:cNvSpPr txBox="1"/>
              <p:nvPr/>
            </p:nvSpPr>
            <p:spPr>
              <a:xfrm>
                <a:off x="450937" y="1461649"/>
                <a:ext cx="6142368" cy="1840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zh-TW" altLang="en-US" i="1">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450937" y="1461649"/>
                <a:ext cx="6142368" cy="1840632"/>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A1E15602-724A-4C1A-824A-A49EB39621EE}"/>
                  </a:ext>
                </a:extLst>
              </p:cNvPr>
              <p:cNvSpPr txBox="1"/>
              <p:nvPr/>
            </p:nvSpPr>
            <p:spPr>
              <a:xfrm>
                <a:off x="450937" y="900677"/>
                <a:ext cx="3018712" cy="369332"/>
              </a:xfrm>
              <a:prstGeom prst="rect">
                <a:avLst/>
              </a:prstGeom>
              <a:noFill/>
            </p:spPr>
            <p:txBody>
              <a:bodyPr wrap="none" rtlCol="0">
                <a:spAutoFit/>
              </a:bodyPr>
              <a:lstStyle/>
              <a:p>
                <a:r>
                  <a:rPr lang="zh-TW" altLang="en-US" b="1" dirty="0">
                    <a:solidFill>
                      <a:srgbClr val="0070C0"/>
                    </a:solidFill>
                  </a:rPr>
                  <a:t>蛋形之車輛碰撞邊界半徑</a:t>
                </a:r>
                <a14:m>
                  <m:oMath xmlns:m="http://schemas.openxmlformats.org/officeDocument/2006/math">
                    <m:sSub>
                      <m:sSubPr>
                        <m:ctrlPr>
                          <a:rPr lang="en-US" altLang="zh-TW" b="1" i="1" dirty="0" smtClean="0">
                            <a:solidFill>
                              <a:srgbClr val="0070C0"/>
                            </a:solidFill>
                            <a:latin typeface="Cambria Math" panose="02040503050406030204" pitchFamily="18" charset="0"/>
                          </a:rPr>
                        </m:ctrlPr>
                      </m:sSubPr>
                      <m:e>
                        <m:r>
                          <a:rPr lang="en-US" altLang="zh-TW" b="1" i="1" dirty="0">
                            <a:solidFill>
                              <a:srgbClr val="0070C0"/>
                            </a:solidFill>
                            <a:latin typeface="Cambria Math" panose="02040503050406030204" pitchFamily="18" charset="0"/>
                          </a:rPr>
                          <m:t>𝒓</m:t>
                        </m:r>
                      </m:e>
                      <m:sub>
                        <m:r>
                          <a:rPr lang="en-US" altLang="zh-TW" b="1" i="1" dirty="0">
                            <a:solidFill>
                              <a:srgbClr val="0070C0"/>
                            </a:solidFill>
                            <a:latin typeface="Cambria Math" panose="02040503050406030204" pitchFamily="18" charset="0"/>
                          </a:rPr>
                          <m:t>𝒔</m:t>
                        </m:r>
                      </m:sub>
                    </m:sSub>
                  </m:oMath>
                </a14:m>
                <a:r>
                  <a:rPr lang="en-US" altLang="zh-TW" b="1" dirty="0">
                    <a:solidFill>
                      <a:srgbClr val="0070C0"/>
                    </a:solidFill>
                  </a:rPr>
                  <a:t>:</a:t>
                </a:r>
                <a:endParaRPr lang="zh-TW" altLang="en-US" b="1" dirty="0">
                  <a:solidFill>
                    <a:srgbClr val="0070C0"/>
                  </a:solidFill>
                </a:endParaRPr>
              </a:p>
            </p:txBody>
          </p:sp>
        </mc:Choice>
        <mc:Fallback>
          <p:sp>
            <p:nvSpPr>
              <p:cNvPr id="7" name="文字方塊 6">
                <a:extLst>
                  <a:ext uri="{FF2B5EF4-FFF2-40B4-BE49-F238E27FC236}">
                    <a16:creationId xmlns:a16="http://schemas.microsoft.com/office/drawing/2014/main" id="{A1E15602-724A-4C1A-824A-A49EB39621EE}"/>
                  </a:ext>
                </a:extLst>
              </p:cNvPr>
              <p:cNvSpPr txBox="1">
                <a:spLocks noRot="1" noChangeAspect="1" noMove="1" noResize="1" noEditPoints="1" noAdjustHandles="1" noChangeArrowheads="1" noChangeShapeType="1" noTextEdit="1"/>
              </p:cNvSpPr>
              <p:nvPr/>
            </p:nvSpPr>
            <p:spPr>
              <a:xfrm>
                <a:off x="450937" y="900677"/>
                <a:ext cx="3018712" cy="369332"/>
              </a:xfrm>
              <a:prstGeom prst="rect">
                <a:avLst/>
              </a:prstGeom>
              <a:blipFill>
                <a:blip r:embed="rId4"/>
                <a:stretch>
                  <a:fillRect l="-1818" t="-10000" r="-1212" b="-26667"/>
                </a:stretch>
              </a:blipFill>
            </p:spPr>
            <p:txBody>
              <a:bodyPr/>
              <a:lstStyle/>
              <a:p>
                <a:r>
                  <a:rPr lang="zh-TW" altLang="en-US">
                    <a:noFill/>
                  </a:rPr>
                  <a:t> </a:t>
                </a:r>
              </a:p>
            </p:txBody>
          </p:sp>
        </mc:Fallback>
      </mc:AlternateContent>
      <p:grpSp>
        <p:nvGrpSpPr>
          <p:cNvPr id="23" name="群組 22">
            <a:extLst>
              <a:ext uri="{FF2B5EF4-FFF2-40B4-BE49-F238E27FC236}">
                <a16:creationId xmlns:a16="http://schemas.microsoft.com/office/drawing/2014/main" id="{731A610F-E978-415E-9DFD-F7A61C76AC19}"/>
              </a:ext>
            </a:extLst>
          </p:cNvPr>
          <p:cNvGrpSpPr/>
          <p:nvPr/>
        </p:nvGrpSpPr>
        <p:grpSpPr>
          <a:xfrm>
            <a:off x="2128182" y="3104146"/>
            <a:ext cx="4677880" cy="3292003"/>
            <a:chOff x="2847335" y="3782152"/>
            <a:chExt cx="3418846" cy="2176314"/>
          </a:xfrm>
        </p:grpSpPr>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5" y="3782152"/>
              <a:ext cx="3418846" cy="2176314"/>
            </a:xfrm>
            <a:prstGeom prst="rect">
              <a:avLst/>
            </a:prstGeom>
          </p:spPr>
        </p:pic>
        <p:grpSp>
          <p:nvGrpSpPr>
            <p:cNvPr id="13" name="群組 12">
              <a:extLst>
                <a:ext uri="{FF2B5EF4-FFF2-40B4-BE49-F238E27FC236}">
                  <a16:creationId xmlns:a16="http://schemas.microsoft.com/office/drawing/2014/main" id="{87D14E9D-55E8-4E97-B6EB-1D921E7B7C23}"/>
                </a:ext>
              </a:extLst>
            </p:cNvPr>
            <p:cNvGrpSpPr/>
            <p:nvPr/>
          </p:nvGrpSpPr>
          <p:grpSpPr>
            <a:xfrm>
              <a:off x="4049454" y="4913171"/>
              <a:ext cx="734319" cy="753669"/>
              <a:chOff x="6739003" y="1866965"/>
              <a:chExt cx="734319" cy="753669"/>
            </a:xfrm>
          </p:grpSpPr>
          <p:cxnSp>
            <p:nvCxnSpPr>
              <p:cNvPr id="9" name="直線單箭頭接點 8">
                <a:extLst>
                  <a:ext uri="{FF2B5EF4-FFF2-40B4-BE49-F238E27FC236}">
                    <a16:creationId xmlns:a16="http://schemas.microsoft.com/office/drawing/2014/main" id="{2931ABE2-83E3-4B59-A5E5-A93E4DB419E3}"/>
                  </a:ext>
                </a:extLst>
              </p:cNvPr>
              <p:cNvCxnSpPr>
                <a:cxnSpLocks/>
              </p:cNvCxnSpPr>
              <p:nvPr/>
            </p:nvCxnSpPr>
            <p:spPr>
              <a:xfrm>
                <a:off x="6739003" y="1866965"/>
                <a:ext cx="734319" cy="6105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B9BA062E-3D2F-42B7-BFE1-426E6885D9F4}"/>
                      </a:ext>
                    </a:extLst>
                  </p:cNvPr>
                  <p:cNvSpPr txBox="1"/>
                  <p:nvPr/>
                </p:nvSpPr>
                <p:spPr>
                  <a:xfrm>
                    <a:off x="7030579" y="2251302"/>
                    <a:ext cx="403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solidFill>
                                    <a:srgbClr val="FF0000"/>
                                  </a:solidFill>
                                  <a:latin typeface="Cambria Math" panose="02040503050406030204" pitchFamily="18" charset="0"/>
                                </a:rPr>
                              </m:ctrlPr>
                            </m:sSubPr>
                            <m:e>
                              <m:r>
                                <a:rPr lang="en-US" altLang="zh-TW" b="1" i="1" dirty="0">
                                  <a:solidFill>
                                    <a:srgbClr val="FF0000"/>
                                  </a:solidFill>
                                  <a:latin typeface="Cambria Math" panose="02040503050406030204" pitchFamily="18" charset="0"/>
                                </a:rPr>
                                <m:t>𝒓</m:t>
                              </m:r>
                            </m:e>
                            <m:sub>
                              <m:r>
                                <a:rPr lang="en-US" altLang="zh-TW" b="1" i="1" dirty="0">
                                  <a:solidFill>
                                    <a:srgbClr val="FF0000"/>
                                  </a:solidFill>
                                  <a:latin typeface="Cambria Math" panose="02040503050406030204" pitchFamily="18" charset="0"/>
                                </a:rPr>
                                <m:t>𝒔</m:t>
                              </m:r>
                            </m:sub>
                          </m:sSub>
                        </m:oMath>
                      </m:oMathPara>
                    </a14:m>
                    <a:endParaRPr lang="zh-TW" altLang="en-US" dirty="0">
                      <a:solidFill>
                        <a:srgbClr val="FF0000"/>
                      </a:solidFill>
                    </a:endParaRPr>
                  </a:p>
                </p:txBody>
              </p:sp>
            </mc:Choice>
            <mc:Fallback>
              <p:sp>
                <p:nvSpPr>
                  <p:cNvPr id="22" name="文字方塊 21">
                    <a:extLst>
                      <a:ext uri="{FF2B5EF4-FFF2-40B4-BE49-F238E27FC236}">
                        <a16:creationId xmlns:a16="http://schemas.microsoft.com/office/drawing/2014/main" id="{B9BA062E-3D2F-42B7-BFE1-426E6885D9F4}"/>
                      </a:ext>
                    </a:extLst>
                  </p:cNvPr>
                  <p:cNvSpPr txBox="1">
                    <a:spLocks noRot="1" noChangeAspect="1" noMove="1" noResize="1" noEditPoints="1" noAdjustHandles="1" noChangeArrowheads="1" noChangeShapeType="1" noTextEdit="1"/>
                  </p:cNvSpPr>
                  <p:nvPr/>
                </p:nvSpPr>
                <p:spPr>
                  <a:xfrm>
                    <a:off x="7030579" y="2251302"/>
                    <a:ext cx="403762" cy="369332"/>
                  </a:xfrm>
                  <a:prstGeom prst="rect">
                    <a:avLst/>
                  </a:prstGeom>
                  <a:blipFill>
                    <a:blip r:embed="rId6"/>
                    <a:stretch>
                      <a:fillRect/>
                    </a:stretch>
                  </a:blipFill>
                </p:spPr>
                <p:txBody>
                  <a:bodyPr/>
                  <a:lstStyle/>
                  <a:p>
                    <a:r>
                      <a:rPr lang="zh-TW" altLang="en-US">
                        <a:noFill/>
                      </a:rPr>
                      <a:t> </a:t>
                    </a:r>
                  </a:p>
                </p:txBody>
              </p:sp>
            </mc:Fallback>
          </mc:AlternateContent>
        </p:grpSp>
      </p:grpSp>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EBE6282E-8585-4F75-9C08-B6211B89B0ED}"/>
                  </a:ext>
                </a:extLst>
              </p:cNvPr>
              <p:cNvSpPr txBox="1"/>
              <p:nvPr/>
            </p:nvSpPr>
            <p:spPr>
              <a:xfrm>
                <a:off x="6991974" y="1913087"/>
                <a:ext cx="1701089" cy="923330"/>
              </a:xfrm>
              <a:prstGeom prst="rect">
                <a:avLst/>
              </a:prstGeom>
              <a:noFill/>
            </p:spPr>
            <p:txBody>
              <a:bodyPr wrap="square" rtlCol="0">
                <a:spAutoFit/>
              </a:bodyPr>
              <a:lstStyle/>
              <a:p>
                <a14:m>
                  <m:oMath xmlns:m="http://schemas.openxmlformats.org/officeDocument/2006/math">
                    <m:r>
                      <a:rPr lang="en-US" altLang="zh-TW" i="1" smtClean="0">
                        <a:latin typeface="Cambria Math" panose="02040503050406030204" pitchFamily="18" charset="0"/>
                      </a:rPr>
                      <m:t>𝑙</m:t>
                    </m:r>
                    <m:r>
                      <a:rPr lang="zh-TW" altLang="en-US" i="1">
                        <a:latin typeface="Cambria Math" panose="02040503050406030204" pitchFamily="18" charset="0"/>
                      </a:rPr>
                      <m:t> </m:t>
                    </m:r>
                  </m:oMath>
                </a14:m>
                <a:r>
                  <a:rPr lang="zh-TW" altLang="en-US" dirty="0"/>
                  <a:t> </a:t>
                </a:r>
                <a:r>
                  <a:rPr lang="en-US" altLang="zh-TW" dirty="0"/>
                  <a:t>:</a:t>
                </a:r>
                <a:r>
                  <a:rPr lang="zh-TW" altLang="en-US" dirty="0"/>
                  <a:t> 車長</a:t>
                </a:r>
                <a:endParaRPr lang="en-US" altLang="zh-TW" dirty="0"/>
              </a:p>
              <a:p>
                <a14:m>
                  <m:oMath xmlns:m="http://schemas.openxmlformats.org/officeDocument/2006/math">
                    <m:r>
                      <a:rPr lang="en-US" altLang="zh-TW" i="1" dirty="0" smtClean="0">
                        <a:latin typeface="Cambria Math" panose="02040503050406030204" pitchFamily="18" charset="0"/>
                      </a:rPr>
                      <m:t>𝑤</m:t>
                    </m:r>
                  </m:oMath>
                </a14:m>
                <a:r>
                  <a:rPr lang="zh-TW" altLang="en-US" dirty="0"/>
                  <a:t> </a:t>
                </a:r>
                <a:r>
                  <a:rPr lang="en-US" altLang="zh-TW" dirty="0"/>
                  <a:t>:</a:t>
                </a:r>
                <a:r>
                  <a:rPr lang="zh-TW" altLang="en-US" dirty="0"/>
                  <a:t> 車寬</a:t>
                </a:r>
                <a:endParaRPr lang="en-US" altLang="zh-TW" dirty="0"/>
              </a:p>
              <a:p>
                <a14:m>
                  <m:oMath xmlns:m="http://schemas.openxmlformats.org/officeDocument/2006/math">
                    <m:r>
                      <a:rPr lang="zh-TW" altLang="en-US" i="1" dirty="0" smtClean="0">
                        <a:latin typeface="Cambria Math" panose="02040503050406030204" pitchFamily="18" charset="0"/>
                      </a:rPr>
                      <m:t>𝛾</m:t>
                    </m:r>
                    <m:r>
                      <a:rPr lang="zh-TW" altLang="en-US" i="1" dirty="0">
                        <a:latin typeface="Cambria Math" panose="02040503050406030204" pitchFamily="18" charset="0"/>
                      </a:rPr>
                      <m:t> </m:t>
                    </m:r>
                  </m:oMath>
                </a14:m>
                <a:r>
                  <a:rPr lang="zh-TW" altLang="en-US" dirty="0"/>
                  <a:t> </a:t>
                </a:r>
                <a:r>
                  <a:rPr lang="en-US" altLang="zh-TW" dirty="0"/>
                  <a:t>:</a:t>
                </a:r>
                <a:r>
                  <a:rPr lang="zh-TW" altLang="en-US" dirty="0"/>
                  <a:t> </a:t>
                </a:r>
                <a:r>
                  <a:rPr lang="en-US" altLang="zh-TW" dirty="0"/>
                  <a:t>0~1</a:t>
                </a:r>
                <a:endParaRPr lang="zh-TW" altLang="en-US" dirty="0"/>
              </a:p>
            </p:txBody>
          </p:sp>
        </mc:Choice>
        <mc:Fallback>
          <p:sp>
            <p:nvSpPr>
              <p:cNvPr id="27" name="文字方塊 26">
                <a:extLst>
                  <a:ext uri="{FF2B5EF4-FFF2-40B4-BE49-F238E27FC236}">
                    <a16:creationId xmlns:a16="http://schemas.microsoft.com/office/drawing/2014/main" id="{EBE6282E-8585-4F75-9C08-B6211B89B0ED}"/>
                  </a:ext>
                </a:extLst>
              </p:cNvPr>
              <p:cNvSpPr txBox="1">
                <a:spLocks noRot="1" noChangeAspect="1" noMove="1" noResize="1" noEditPoints="1" noAdjustHandles="1" noChangeArrowheads="1" noChangeShapeType="1" noTextEdit="1"/>
              </p:cNvSpPr>
              <p:nvPr/>
            </p:nvSpPr>
            <p:spPr>
              <a:xfrm>
                <a:off x="6991974" y="1913087"/>
                <a:ext cx="1701089" cy="923330"/>
              </a:xfrm>
              <a:prstGeom prst="rect">
                <a:avLst/>
              </a:prstGeom>
              <a:blipFill>
                <a:blip r:embed="rId7"/>
                <a:stretch>
                  <a:fillRect t="-3974" b="-993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碰撞風險評估法</a:t>
            </a:r>
            <a:r>
              <a:rPr lang="en-US" altLang="zh-TW" sz="2400" dirty="0">
                <a:ea typeface="+mj-lt"/>
                <a:cs typeface="+mj-lt"/>
              </a:rPr>
              <a:t>—</a:t>
            </a:r>
            <a:r>
              <a:rPr lang="zh-TW" altLang="en-US" sz="2400" dirty="0">
                <a:ea typeface="+mj-lt"/>
                <a:cs typeface="+mj-lt"/>
              </a:rPr>
              <a:t>指數分布機率風險模型</a:t>
            </a:r>
            <a:r>
              <a:rPr lang="en-US" altLang="zh-TW" sz="2400" dirty="0">
                <a:ea typeface="+mj-lt"/>
                <a:cs typeface="+mj-lt"/>
              </a:rPr>
              <a:t>:</a:t>
            </a:r>
            <a:r>
              <a:rPr lang="zh-TW" altLang="en-US" sz="2400" dirty="0">
                <a:ea typeface="+mj-lt"/>
                <a:cs typeface="+mj-lt"/>
              </a:rPr>
              <a:t> 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B98B2347-79B5-44C1-94CA-2388129FFA4E}"/>
                  </a:ext>
                </a:extLst>
              </p:cNvPr>
              <p:cNvSpPr txBox="1"/>
              <p:nvPr/>
            </p:nvSpPr>
            <p:spPr>
              <a:xfrm>
                <a:off x="6365967" y="2825791"/>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xmlns="">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6365967" y="2825791"/>
                <a:ext cx="1928748" cy="391902"/>
              </a:xfrm>
              <a:prstGeom prst="rect">
                <a:avLst/>
              </a:prstGeom>
              <a:blipFill>
                <a:blip r:embed="rId7"/>
                <a:stretch>
                  <a:fillRect b="-93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E186E8EE-49B3-0222-7947-68384B305EDF}"/>
                  </a:ext>
                </a:extLst>
              </p:cNvPr>
              <p:cNvSpPr txBox="1"/>
              <p:nvPr/>
            </p:nvSpPr>
            <p:spPr>
              <a:xfrm>
                <a:off x="4892178" y="2029684"/>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892178" y="2029684"/>
                <a:ext cx="4923853" cy="4737451"/>
              </a:xfrm>
              <a:prstGeom prst="rect">
                <a:avLst/>
              </a:prstGeom>
              <a:blipFill>
                <a:blip r:embed="rId4"/>
                <a:stretch>
                  <a:fillRect l="-1115" t="-1030"/>
                </a:stretch>
              </a:blipFill>
            </p:spPr>
            <p:txBody>
              <a:bodyPr/>
              <a:lstStyle/>
              <a:p>
                <a:r>
                  <a:rPr lang="zh-TW" altLang="en-US">
                    <a:noFill/>
                  </a:rPr>
                  <a:t> </a:t>
                </a:r>
              </a:p>
            </p:txBody>
          </p:sp>
        </mc:Fallback>
      </mc:AlternateContent>
      <p:grpSp>
        <p:nvGrpSpPr>
          <p:cNvPr id="6" name="群組 5">
            <a:extLst>
              <a:ext uri="{FF2B5EF4-FFF2-40B4-BE49-F238E27FC236}">
                <a16:creationId xmlns:a16="http://schemas.microsoft.com/office/drawing/2014/main" id="{FFC6B4E3-8886-4741-961B-31701217C17F}"/>
              </a:ext>
            </a:extLst>
          </p:cNvPr>
          <p:cNvGrpSpPr/>
          <p:nvPr/>
        </p:nvGrpSpPr>
        <p:grpSpPr>
          <a:xfrm>
            <a:off x="228600" y="3380980"/>
            <a:ext cx="1524776" cy="753412"/>
            <a:chOff x="1203321" y="4087860"/>
            <a:chExt cx="1524776" cy="753412"/>
          </a:xfrm>
        </p:grpSpPr>
        <mc:AlternateContent xmlns:mc="http://schemas.openxmlformats.org/markup-compatibility/2006">
          <mc:Choice xmlns:a14="http://schemas.microsoft.com/office/drawing/2010/main"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200" t="-3571" r="-1200" b="-16071"/>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D683BEA8-84E2-405F-A886-5A0722863DEF}"/>
                  </a:ext>
                </a:extLst>
              </p:cNvPr>
              <p:cNvGraphicFramePr>
                <a:graphicFrameLocks noGrp="1"/>
              </p:cNvGraphicFramePr>
              <p:nvPr>
                <p:extLst>
                  <p:ext uri="{D42A27DB-BD31-4B8C-83A1-F6EECF244321}">
                    <p14:modId xmlns:p14="http://schemas.microsoft.com/office/powerpoint/2010/main" val="1597716252"/>
                  </p:ext>
                </p:extLst>
              </p:nvPr>
            </p:nvGraphicFramePr>
            <p:xfrm>
              <a:off x="5292490" y="220621"/>
              <a:ext cx="3337560" cy="1930400"/>
            </p:xfrm>
            <a:graphic>
              <a:graphicData uri="http://schemas.openxmlformats.org/drawingml/2006/table">
                <a:tbl>
                  <a:tblPr firstRow="1" bandRow="1">
                    <a:tableStyleId>{5C22544A-7EE6-4342-B048-85BDC9FD1C3A}</a:tableStyleId>
                  </a:tblPr>
                  <a:tblGrid>
                    <a:gridCol w="556260">
                      <a:extLst>
                        <a:ext uri="{9D8B030D-6E8A-4147-A177-3AD203B41FA5}">
                          <a16:colId xmlns:a16="http://schemas.microsoft.com/office/drawing/2014/main" val="1069750406"/>
                        </a:ext>
                      </a:extLst>
                    </a:gridCol>
                    <a:gridCol w="556260">
                      <a:extLst>
                        <a:ext uri="{9D8B030D-6E8A-4147-A177-3AD203B41FA5}">
                          <a16:colId xmlns:a16="http://schemas.microsoft.com/office/drawing/2014/main" val="4236191862"/>
                        </a:ext>
                      </a:extLst>
                    </a:gridCol>
                    <a:gridCol w="556260">
                      <a:extLst>
                        <a:ext uri="{9D8B030D-6E8A-4147-A177-3AD203B41FA5}">
                          <a16:colId xmlns:a16="http://schemas.microsoft.com/office/drawing/2014/main" val="2629769696"/>
                        </a:ext>
                      </a:extLst>
                    </a:gridCol>
                    <a:gridCol w="556260">
                      <a:extLst>
                        <a:ext uri="{9D8B030D-6E8A-4147-A177-3AD203B41FA5}">
                          <a16:colId xmlns:a16="http://schemas.microsoft.com/office/drawing/2014/main" val="3011526765"/>
                        </a:ext>
                      </a:extLst>
                    </a:gridCol>
                    <a:gridCol w="556260">
                      <a:extLst>
                        <a:ext uri="{9D8B030D-6E8A-4147-A177-3AD203B41FA5}">
                          <a16:colId xmlns:a16="http://schemas.microsoft.com/office/drawing/2014/main" val="1711713797"/>
                        </a:ext>
                      </a:extLst>
                    </a:gridCol>
                    <a:gridCol w="556260">
                      <a:extLst>
                        <a:ext uri="{9D8B030D-6E8A-4147-A177-3AD203B41FA5}">
                          <a16:colId xmlns:a16="http://schemas.microsoft.com/office/drawing/2014/main" val="522410327"/>
                        </a:ext>
                      </a:extLst>
                    </a:gridCol>
                  </a:tblGrid>
                  <a:tr h="370840">
                    <a:tc gridSpan="3">
                      <a:txBody>
                        <a:bodyPr/>
                        <a:lstStyle/>
                        <a:p>
                          <a:pPr algn="ctr"/>
                          <a:r>
                            <a:rPr lang="en-US" altLang="zh-TW" dirty="0"/>
                            <a:t>global</a:t>
                          </a:r>
                          <a:endParaRPr lang="zh-TW" altLang="en-US" dirty="0"/>
                        </a:p>
                      </a:txBody>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en-US" altLang="zh-TW" dirty="0"/>
                            <a:t>local</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837674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𝜃</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𝑣</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𝑎</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𝛿</m:t>
                                </m:r>
                              </m:oMath>
                            </m:oMathPara>
                          </a14:m>
                          <a:endParaRPr lang="zh-TW" altLang="en-US" dirty="0"/>
                        </a:p>
                      </a:txBody>
                      <a:tcPr/>
                    </a:tc>
                    <a:extLst>
                      <a:ext uri="{0D108BD9-81ED-4DB2-BD59-A6C34878D82A}">
                        <a16:rowId xmlns:a16="http://schemas.microsoft.com/office/drawing/2014/main" val="4007559535"/>
                      </a:ext>
                    </a:extLst>
                  </a:tr>
                  <a:tr h="370840">
                    <a:tc>
                      <a:txBody>
                        <a:bodyPr/>
                        <a:lstStyle/>
                        <a:p>
                          <a:pPr algn="ctr"/>
                          <a:r>
                            <a:rPr lang="en-US" altLang="zh-TW" dirty="0"/>
                            <a:t>X</a:t>
                          </a:r>
                          <a:r>
                            <a:rPr lang="zh-TW" altLang="en-US" dirty="0"/>
                            <a:t>位置</a:t>
                          </a:r>
                        </a:p>
                      </a:txBody>
                      <a:tcPr/>
                    </a:tc>
                    <a:tc>
                      <a:txBody>
                        <a:bodyPr/>
                        <a:lstStyle/>
                        <a:p>
                          <a:pPr algn="ctr"/>
                          <a:r>
                            <a:rPr lang="en-US" altLang="zh-TW" dirty="0"/>
                            <a:t>Y</a:t>
                          </a:r>
                          <a:r>
                            <a:rPr lang="zh-TW" altLang="en-US" dirty="0"/>
                            <a:t>位置</a:t>
                          </a:r>
                        </a:p>
                      </a:txBody>
                      <a:tcPr/>
                    </a:tc>
                    <a:tc>
                      <a:txBody>
                        <a:bodyPr/>
                        <a:lstStyle/>
                        <a:p>
                          <a:pPr algn="ctr"/>
                          <a:r>
                            <a:rPr lang="zh-TW" altLang="en-US" dirty="0"/>
                            <a:t>車輛朝向</a:t>
                          </a:r>
                        </a:p>
                      </a:txBody>
                      <a:tcPr/>
                    </a:tc>
                    <a:tc>
                      <a:txBody>
                        <a:bodyPr/>
                        <a:lstStyle/>
                        <a:p>
                          <a:pPr algn="ctr"/>
                          <a:r>
                            <a:rPr lang="zh-TW" altLang="en-US" dirty="0"/>
                            <a:t>後輪速</a:t>
                          </a:r>
                        </a:p>
                      </a:txBody>
                      <a:tcPr/>
                    </a:tc>
                    <a:tc>
                      <a:txBody>
                        <a:bodyPr/>
                        <a:lstStyle/>
                        <a:p>
                          <a:pPr algn="ctr"/>
                          <a:r>
                            <a:rPr lang="zh-TW" altLang="en-US" dirty="0"/>
                            <a:t>後輪加速</a:t>
                          </a:r>
                        </a:p>
                      </a:txBody>
                      <a:tcPr/>
                    </a:tc>
                    <a:tc>
                      <a:txBody>
                        <a:bodyPr/>
                        <a:lstStyle/>
                        <a:p>
                          <a:pPr algn="ctr"/>
                          <a:r>
                            <a:rPr lang="zh-TW" altLang="en-US" dirty="0"/>
                            <a:t>前輪轉向</a:t>
                          </a:r>
                        </a:p>
                      </a:txBody>
                      <a:tcPr/>
                    </a:tc>
                    <a:extLst>
                      <a:ext uri="{0D108BD9-81ED-4DB2-BD59-A6C34878D82A}">
                        <a16:rowId xmlns:a16="http://schemas.microsoft.com/office/drawing/2014/main" val="1517269193"/>
                      </a:ext>
                    </a:extLst>
                  </a:tr>
                </a:tbl>
              </a:graphicData>
            </a:graphic>
          </p:graphicFrame>
        </mc:Choice>
        <mc:Fallback>
          <p:graphicFrame>
            <p:nvGraphicFramePr>
              <p:cNvPr id="8" name="表格 8">
                <a:extLst>
                  <a:ext uri="{FF2B5EF4-FFF2-40B4-BE49-F238E27FC236}">
                    <a16:creationId xmlns:a16="http://schemas.microsoft.com/office/drawing/2014/main" id="{D683BEA8-84E2-405F-A886-5A0722863DEF}"/>
                  </a:ext>
                </a:extLst>
              </p:cNvPr>
              <p:cNvGraphicFramePr>
                <a:graphicFrameLocks noGrp="1"/>
              </p:cNvGraphicFramePr>
              <p:nvPr>
                <p:extLst>
                  <p:ext uri="{D42A27DB-BD31-4B8C-83A1-F6EECF244321}">
                    <p14:modId xmlns:p14="http://schemas.microsoft.com/office/powerpoint/2010/main" val="1597716252"/>
                  </p:ext>
                </p:extLst>
              </p:nvPr>
            </p:nvGraphicFramePr>
            <p:xfrm>
              <a:off x="5292490" y="220621"/>
              <a:ext cx="3337560" cy="1930400"/>
            </p:xfrm>
            <a:graphic>
              <a:graphicData uri="http://schemas.openxmlformats.org/drawingml/2006/table">
                <a:tbl>
                  <a:tblPr firstRow="1" bandRow="1">
                    <a:tableStyleId>{5C22544A-7EE6-4342-B048-85BDC9FD1C3A}</a:tableStyleId>
                  </a:tblPr>
                  <a:tblGrid>
                    <a:gridCol w="556260">
                      <a:extLst>
                        <a:ext uri="{9D8B030D-6E8A-4147-A177-3AD203B41FA5}">
                          <a16:colId xmlns:a16="http://schemas.microsoft.com/office/drawing/2014/main" val="1069750406"/>
                        </a:ext>
                      </a:extLst>
                    </a:gridCol>
                    <a:gridCol w="556260">
                      <a:extLst>
                        <a:ext uri="{9D8B030D-6E8A-4147-A177-3AD203B41FA5}">
                          <a16:colId xmlns:a16="http://schemas.microsoft.com/office/drawing/2014/main" val="4236191862"/>
                        </a:ext>
                      </a:extLst>
                    </a:gridCol>
                    <a:gridCol w="556260">
                      <a:extLst>
                        <a:ext uri="{9D8B030D-6E8A-4147-A177-3AD203B41FA5}">
                          <a16:colId xmlns:a16="http://schemas.microsoft.com/office/drawing/2014/main" val="2629769696"/>
                        </a:ext>
                      </a:extLst>
                    </a:gridCol>
                    <a:gridCol w="556260">
                      <a:extLst>
                        <a:ext uri="{9D8B030D-6E8A-4147-A177-3AD203B41FA5}">
                          <a16:colId xmlns:a16="http://schemas.microsoft.com/office/drawing/2014/main" val="3011526765"/>
                        </a:ext>
                      </a:extLst>
                    </a:gridCol>
                    <a:gridCol w="556260">
                      <a:extLst>
                        <a:ext uri="{9D8B030D-6E8A-4147-A177-3AD203B41FA5}">
                          <a16:colId xmlns:a16="http://schemas.microsoft.com/office/drawing/2014/main" val="1711713797"/>
                        </a:ext>
                      </a:extLst>
                    </a:gridCol>
                    <a:gridCol w="556260">
                      <a:extLst>
                        <a:ext uri="{9D8B030D-6E8A-4147-A177-3AD203B41FA5}">
                          <a16:colId xmlns:a16="http://schemas.microsoft.com/office/drawing/2014/main" val="522410327"/>
                        </a:ext>
                      </a:extLst>
                    </a:gridCol>
                  </a:tblGrid>
                  <a:tr h="370840">
                    <a:tc gridSpan="3">
                      <a:txBody>
                        <a:bodyPr/>
                        <a:lstStyle/>
                        <a:p>
                          <a:pPr algn="ctr"/>
                          <a:r>
                            <a:rPr lang="en-US" altLang="zh-TW" dirty="0"/>
                            <a:t>global</a:t>
                          </a:r>
                          <a:endParaRPr lang="zh-TW" altLang="en-US" dirty="0"/>
                        </a:p>
                      </a:txBody>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en-US" altLang="zh-TW" dirty="0"/>
                            <a:t>local</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83767421"/>
                      </a:ext>
                    </a:extLst>
                  </a:tr>
                  <a:tr h="370840">
                    <a:tc>
                      <a:txBody>
                        <a:bodyPr/>
                        <a:lstStyle/>
                        <a:p>
                          <a:endParaRPr lang="zh-TW"/>
                        </a:p>
                      </a:txBody>
                      <a:tcPr>
                        <a:blipFill>
                          <a:blip r:embed="rId7"/>
                          <a:stretch>
                            <a:fillRect l="-1099" t="-108197" r="-506593" b="-345902"/>
                          </a:stretch>
                        </a:blipFill>
                      </a:tcPr>
                    </a:tc>
                    <a:tc>
                      <a:txBody>
                        <a:bodyPr/>
                        <a:lstStyle/>
                        <a:p>
                          <a:endParaRPr lang="zh-TW"/>
                        </a:p>
                      </a:txBody>
                      <a:tcPr>
                        <a:blipFill>
                          <a:blip r:embed="rId7"/>
                          <a:stretch>
                            <a:fillRect l="-100000" t="-108197" r="-401087" b="-345902"/>
                          </a:stretch>
                        </a:blipFill>
                      </a:tcPr>
                    </a:tc>
                    <a:tc>
                      <a:txBody>
                        <a:bodyPr/>
                        <a:lstStyle/>
                        <a:p>
                          <a:endParaRPr lang="zh-TW"/>
                        </a:p>
                      </a:txBody>
                      <a:tcPr>
                        <a:blipFill>
                          <a:blip r:embed="rId7"/>
                          <a:stretch>
                            <a:fillRect l="-202198" t="-108197" r="-305495" b="-345902"/>
                          </a:stretch>
                        </a:blipFill>
                      </a:tcPr>
                    </a:tc>
                    <a:tc>
                      <a:txBody>
                        <a:bodyPr/>
                        <a:lstStyle/>
                        <a:p>
                          <a:endParaRPr lang="zh-TW"/>
                        </a:p>
                      </a:txBody>
                      <a:tcPr>
                        <a:blipFill>
                          <a:blip r:embed="rId7"/>
                          <a:stretch>
                            <a:fillRect l="-302198" t="-108197" r="-205495" b="-345902"/>
                          </a:stretch>
                        </a:blipFill>
                      </a:tcPr>
                    </a:tc>
                    <a:tc>
                      <a:txBody>
                        <a:bodyPr/>
                        <a:lstStyle/>
                        <a:p>
                          <a:endParaRPr lang="zh-TW"/>
                        </a:p>
                      </a:txBody>
                      <a:tcPr>
                        <a:blipFill>
                          <a:blip r:embed="rId7"/>
                          <a:stretch>
                            <a:fillRect l="-397826" t="-108197" r="-103261" b="-345902"/>
                          </a:stretch>
                        </a:blipFill>
                      </a:tcPr>
                    </a:tc>
                    <a:tc>
                      <a:txBody>
                        <a:bodyPr/>
                        <a:lstStyle/>
                        <a:p>
                          <a:endParaRPr lang="zh-TW"/>
                        </a:p>
                      </a:txBody>
                      <a:tcPr>
                        <a:blipFill>
                          <a:blip r:embed="rId7"/>
                          <a:stretch>
                            <a:fillRect l="-503297" t="-108197" r="-4396" b="-345902"/>
                          </a:stretch>
                        </a:blipFill>
                      </a:tcPr>
                    </a:tc>
                    <a:extLst>
                      <a:ext uri="{0D108BD9-81ED-4DB2-BD59-A6C34878D82A}">
                        <a16:rowId xmlns:a16="http://schemas.microsoft.com/office/drawing/2014/main" val="4007559535"/>
                      </a:ext>
                    </a:extLst>
                  </a:tr>
                  <a:tr h="1188720">
                    <a:tc>
                      <a:txBody>
                        <a:bodyPr/>
                        <a:lstStyle/>
                        <a:p>
                          <a:pPr algn="ctr"/>
                          <a:r>
                            <a:rPr lang="en-US" altLang="zh-TW" dirty="0"/>
                            <a:t>X</a:t>
                          </a:r>
                          <a:r>
                            <a:rPr lang="zh-TW" altLang="en-US" dirty="0"/>
                            <a:t>位置</a:t>
                          </a:r>
                        </a:p>
                      </a:txBody>
                      <a:tcPr/>
                    </a:tc>
                    <a:tc>
                      <a:txBody>
                        <a:bodyPr/>
                        <a:lstStyle/>
                        <a:p>
                          <a:pPr algn="ctr"/>
                          <a:r>
                            <a:rPr lang="en-US" altLang="zh-TW" dirty="0"/>
                            <a:t>Y</a:t>
                          </a:r>
                          <a:r>
                            <a:rPr lang="zh-TW" altLang="en-US" dirty="0"/>
                            <a:t>位置</a:t>
                          </a:r>
                        </a:p>
                      </a:txBody>
                      <a:tcPr/>
                    </a:tc>
                    <a:tc>
                      <a:txBody>
                        <a:bodyPr/>
                        <a:lstStyle/>
                        <a:p>
                          <a:pPr algn="ctr"/>
                          <a:r>
                            <a:rPr lang="zh-TW" altLang="en-US" dirty="0"/>
                            <a:t>車輛朝向</a:t>
                          </a:r>
                        </a:p>
                      </a:txBody>
                      <a:tcPr/>
                    </a:tc>
                    <a:tc>
                      <a:txBody>
                        <a:bodyPr/>
                        <a:lstStyle/>
                        <a:p>
                          <a:pPr algn="ctr"/>
                          <a:r>
                            <a:rPr lang="zh-TW" altLang="en-US" dirty="0"/>
                            <a:t>後輪速</a:t>
                          </a:r>
                        </a:p>
                      </a:txBody>
                      <a:tcPr/>
                    </a:tc>
                    <a:tc>
                      <a:txBody>
                        <a:bodyPr/>
                        <a:lstStyle/>
                        <a:p>
                          <a:pPr algn="ctr"/>
                          <a:r>
                            <a:rPr lang="zh-TW" altLang="en-US" dirty="0"/>
                            <a:t>後輪加速</a:t>
                          </a:r>
                        </a:p>
                      </a:txBody>
                      <a:tcPr/>
                    </a:tc>
                    <a:tc>
                      <a:txBody>
                        <a:bodyPr/>
                        <a:lstStyle/>
                        <a:p>
                          <a:pPr algn="ctr"/>
                          <a:r>
                            <a:rPr lang="zh-TW" altLang="en-US" dirty="0"/>
                            <a:t>前輪轉向</a:t>
                          </a:r>
                        </a:p>
                      </a:txBody>
                      <a:tcPr/>
                    </a:tc>
                    <a:extLst>
                      <a:ext uri="{0D108BD9-81ED-4DB2-BD59-A6C34878D82A}">
                        <a16:rowId xmlns:a16="http://schemas.microsoft.com/office/drawing/2014/main" val="1517269193"/>
                      </a:ext>
                    </a:extLst>
                  </a:tr>
                </a:tbl>
              </a:graphicData>
            </a:graphic>
          </p:graphicFrame>
        </mc:Fallback>
      </mc:AlternateContent>
      <p:grpSp>
        <p:nvGrpSpPr>
          <p:cNvPr id="10" name="群組 9">
            <a:extLst>
              <a:ext uri="{FF2B5EF4-FFF2-40B4-BE49-F238E27FC236}">
                <a16:creationId xmlns:a16="http://schemas.microsoft.com/office/drawing/2014/main" id="{FE7B6E63-EABF-4B10-926A-5DAF703835E1}"/>
              </a:ext>
            </a:extLst>
          </p:cNvPr>
          <p:cNvGrpSpPr/>
          <p:nvPr/>
        </p:nvGrpSpPr>
        <p:grpSpPr>
          <a:xfrm>
            <a:off x="532324" y="924909"/>
            <a:ext cx="4199765" cy="1563241"/>
            <a:chOff x="356993" y="731074"/>
            <a:chExt cx="4199765" cy="1563241"/>
          </a:xfrm>
        </p:grpSpPr>
        <p:sp>
          <p:nvSpPr>
            <p:cNvPr id="4" name="文字方塊 3">
              <a:extLst>
                <a:ext uri="{FF2B5EF4-FFF2-40B4-BE49-F238E27FC236}">
                  <a16:creationId xmlns:a16="http://schemas.microsoft.com/office/drawing/2014/main" id="{4D90CAA1-231D-4F1A-88D9-C43A42A70BD5}"/>
                </a:ext>
              </a:extLst>
            </p:cNvPr>
            <p:cNvSpPr txBox="1"/>
            <p:nvPr/>
          </p:nvSpPr>
          <p:spPr>
            <a:xfrm>
              <a:off x="356993" y="1093986"/>
              <a:ext cx="4199765"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假設輪胎偏滑角為</a:t>
              </a:r>
              <a:r>
                <a:rPr lang="en-US" altLang="zh-TW" b="1" dirty="0"/>
                <a:t>0</a:t>
              </a:r>
            </a:p>
            <a:p>
              <a:pPr marL="285750" indent="-285750">
                <a:buFont typeface="Arial" panose="020B0604020202020204" pitchFamily="34" charset="0"/>
                <a:buChar char="•"/>
              </a:pPr>
              <a:r>
                <a:rPr lang="zh-TW" altLang="en-US" b="1" dirty="0"/>
                <a:t>將前輪及後輪分別合併為一輪</a:t>
              </a:r>
              <a:endParaRPr lang="en-US" altLang="zh-TW" b="1" dirty="0"/>
            </a:p>
            <a:p>
              <a:pPr marL="285750" indent="-285750">
                <a:buFont typeface="Arial" panose="020B0604020202020204" pitchFamily="34" charset="0"/>
                <a:buChar char="•"/>
              </a:pPr>
              <a:r>
                <a:rPr lang="zh-TW" altLang="en-US" b="1" dirty="0"/>
                <a:t>車輛的</a:t>
              </a:r>
              <a:r>
                <a:rPr lang="en-US" altLang="zh-TW" b="1" dirty="0"/>
                <a:t>local</a:t>
              </a:r>
              <a:r>
                <a:rPr lang="zh-TW" altLang="en-US" b="1" dirty="0"/>
                <a:t>座標原點位於後輪軸中心</a:t>
              </a:r>
            </a:p>
            <a:p>
              <a:pPr marL="285750" indent="-285750">
                <a:buFont typeface="Arial" panose="020B0604020202020204" pitchFamily="34" charset="0"/>
                <a:buChar char="•"/>
              </a:pPr>
              <a:endParaRPr lang="zh-TW" altLang="en-US" b="1" dirty="0"/>
            </a:p>
          </p:txBody>
        </p:sp>
        <p:sp>
          <p:nvSpPr>
            <p:cNvPr id="9" name="文字方塊 8">
              <a:extLst>
                <a:ext uri="{FF2B5EF4-FFF2-40B4-BE49-F238E27FC236}">
                  <a16:creationId xmlns:a16="http://schemas.microsoft.com/office/drawing/2014/main" id="{EC667C7E-B7BC-4558-954D-2717858640FA}"/>
                </a:ext>
              </a:extLst>
            </p:cNvPr>
            <p:cNvSpPr txBox="1"/>
            <p:nvPr/>
          </p:nvSpPr>
          <p:spPr>
            <a:xfrm>
              <a:off x="402112" y="731074"/>
              <a:ext cx="1615121" cy="369332"/>
            </a:xfrm>
            <a:prstGeom prst="rect">
              <a:avLst/>
            </a:prstGeom>
            <a:noFill/>
          </p:spPr>
          <p:txBody>
            <a:bodyPr wrap="square" rtlCol="0">
              <a:spAutoFit/>
            </a:bodyPr>
            <a:lstStyle/>
            <a:p>
              <a:r>
                <a:rPr lang="zh-TW" altLang="en-US" b="1" dirty="0">
                  <a:solidFill>
                    <a:srgbClr val="0070C0"/>
                  </a:solidFill>
                </a:rPr>
                <a:t>基本模型假設</a:t>
              </a:r>
              <a:r>
                <a:rPr lang="en-US" altLang="zh-TW" b="1" dirty="0">
                  <a:solidFill>
                    <a:srgbClr val="0070C0"/>
                  </a:solidFill>
                </a:rPr>
                <a:t>:</a:t>
              </a:r>
              <a:endParaRPr lang="zh-TW" altLang="en-US" b="1" dirty="0">
                <a:solidFill>
                  <a:srgbClr val="0070C0"/>
                </a:solidFill>
              </a:endParaRPr>
            </a:p>
          </p:txBody>
        </p:sp>
      </p:grpSp>
    </p:spTree>
    <p:extLst>
      <p:ext uri="{BB962C8B-B14F-4D97-AF65-F5344CB8AC3E}">
        <p14:creationId xmlns:p14="http://schemas.microsoft.com/office/powerpoint/2010/main" val="743274706"/>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12985</TotalTime>
  <Words>6916</Words>
  <Application>Microsoft Office PowerPoint</Application>
  <PresentationFormat>如螢幕大小 (4:3)</PresentationFormat>
  <Paragraphs>1533</Paragraphs>
  <Slides>36</Slides>
  <Notes>27</Notes>
  <HiddenSlides>15</HiddenSlides>
  <MMClips>11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36</vt:i4>
      </vt:variant>
    </vt:vector>
  </HeadingPairs>
  <TitlesOfParts>
    <vt:vector size="47" baseType="lpstr">
      <vt:lpstr>Aptos Narrow</vt:lpstr>
      <vt:lpstr>Arial,Sans-Serif</vt:lpstr>
      <vt:lpstr>Noto Sans CJK SC</vt:lpstr>
      <vt:lpstr>微軟正黑體</vt:lpstr>
      <vt:lpstr>新細明體</vt:lpstr>
      <vt:lpstr>Arial</vt:lpstr>
      <vt:lpstr>Bahnschrift SemiBold Condensed</vt:lpstr>
      <vt:lpstr>Calibri</vt:lpstr>
      <vt:lpstr>Cambria Math</vt:lpstr>
      <vt:lpstr>Wingdings</vt:lpstr>
      <vt:lpstr>SOLabTemplate</vt:lpstr>
      <vt:lpstr>基於指數碰撞風險模型之車輛最佳行駛決策與應用   Optimal driving decisions for Vehicles using Exponential Risk Model  ​  ​ 國立台灣大學機械工程所 設計組 學生: 柯琮祐、王邑安* ​指導教授: 詹魁元博士   </vt:lpstr>
      <vt:lpstr>大綱</vt:lpstr>
      <vt:lpstr>研究背景</vt:lpstr>
      <vt:lpstr>研究動機及目的</vt:lpstr>
      <vt:lpstr>實驗流程</vt:lpstr>
      <vt:lpstr>碰撞風險評估法—指數分布機率風險模型: 碰撞風險 </vt:lpstr>
      <vt:lpstr>碰撞風險評估法—指數分布機率風險模型:蛋形碰撞邊界</vt:lpstr>
      <vt:lpstr>碰撞風險評估法—指數分布機率風險模型: 駕駛敏感度</vt:lpstr>
      <vt:lpstr>腳踏車模型</vt:lpstr>
      <vt:lpstr>使用最佳化進行駕駛碰撞風險迴避</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SOLab</cp:lastModifiedBy>
  <cp:revision>618</cp:revision>
  <cp:lastPrinted>2018-06-26T01:00:07Z</cp:lastPrinted>
  <dcterms:created xsi:type="dcterms:W3CDTF">2016-07-22T06:12:02Z</dcterms:created>
  <dcterms:modified xsi:type="dcterms:W3CDTF">2024-11-06T12:32:35Z</dcterms:modified>
</cp:coreProperties>
</file>